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374" r:id="rId2"/>
    <p:sldId id="394" r:id="rId3"/>
    <p:sldId id="379" r:id="rId4"/>
    <p:sldId id="395" r:id="rId5"/>
    <p:sldId id="380" r:id="rId6"/>
    <p:sldId id="275" r:id="rId7"/>
    <p:sldId id="303" r:id="rId8"/>
    <p:sldId id="376" r:id="rId9"/>
    <p:sldId id="377" r:id="rId10"/>
    <p:sldId id="371" r:id="rId11"/>
    <p:sldId id="386" r:id="rId12"/>
    <p:sldId id="312" r:id="rId13"/>
    <p:sldId id="388" r:id="rId14"/>
    <p:sldId id="367" r:id="rId15"/>
    <p:sldId id="389" r:id="rId16"/>
    <p:sldId id="370" r:id="rId17"/>
    <p:sldId id="299" r:id="rId18"/>
    <p:sldId id="390" r:id="rId19"/>
    <p:sldId id="369" r:id="rId20"/>
    <p:sldId id="328" r:id="rId21"/>
    <p:sldId id="283" r:id="rId22"/>
    <p:sldId id="375" r:id="rId23"/>
    <p:sldId id="274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682" autoAdjust="0"/>
    <p:restoredTop sz="94660"/>
  </p:normalViewPr>
  <p:slideViewPr>
    <p:cSldViewPr snapToGrid="0">
      <p:cViewPr varScale="1">
        <p:scale>
          <a:sx n="70" d="100"/>
          <a:sy n="70" d="100"/>
        </p:scale>
        <p:origin x="2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cap="none" spc="2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Number of SWN synsets</a:t>
            </a:r>
            <a:endParaRPr lang="en-US"/>
          </a:p>
        </c:rich>
      </c:tx>
      <c:layout>
        <c:manualLayout>
          <c:xMode val="edge"/>
          <c:yMode val="edge"/>
          <c:x val="0.3201880270573964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cap="none" spc="2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197608001401445"/>
          <c:y val="0.14772425505635325"/>
          <c:w val="0.81245190444033821"/>
          <c:h val="0.63964770025125361"/>
        </c:manualLayout>
      </c:layout>
      <c:lineChart>
        <c:grouping val="standard"/>
        <c:varyColors val="0"/>
        <c:ser>
          <c:idx val="0"/>
          <c:order val="0"/>
          <c:tx>
            <c:v>Number of SWN Synsets</c:v>
          </c:tx>
          <c:spPr>
            <a:ln w="22225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/>
              <c:tx>
                <c:rich>
                  <a:bodyPr/>
                  <a:lstStyle/>
                  <a:p>
                    <a:fld id="{6BD4BFC0-87F7-4111-B125-ADB947208BC6}" type="VALUE">
                      <a:rPr lang="en-US">
                        <a:solidFill>
                          <a:srgbClr val="7030A0"/>
                        </a:solidFill>
                      </a:rPr>
                      <a:pPr/>
                      <a:t>[VALUE]</a:t>
                    </a:fld>
                    <a:endParaRPr lang="en-GB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E673CBD3-7B38-4B4A-BFF7-7F97940A7AAE}" type="VALUE">
                      <a:rPr lang="en-US">
                        <a:solidFill>
                          <a:srgbClr val="7030A0"/>
                        </a:solidFill>
                      </a:rPr>
                      <a:pPr/>
                      <a:t>[VALUE]</a:t>
                    </a:fld>
                    <a:endParaRPr lang="en-GB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3.1980384607177031E-2"/>
                  <c:y val="2.9194952629465246E-3"/>
                </c:manualLayout>
              </c:layout>
              <c:tx>
                <c:rich>
                  <a:bodyPr/>
                  <a:lstStyle/>
                  <a:p>
                    <a:fld id="{F9553046-201E-42E5-A28F-16CCEAA59DAB}" type="VALUE">
                      <a:rPr lang="en-US">
                        <a:solidFill>
                          <a:srgbClr val="7030A0"/>
                        </a:solidFill>
                      </a:rPr>
                      <a:pPr/>
                      <a:t>[VALUE]</a:t>
                    </a:fld>
                    <a:endParaRPr lang="en-GB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635C5057-725D-4A72-A619-E2C52AC85276}" type="VALUE">
                      <a:rPr lang="en-US">
                        <a:solidFill>
                          <a:srgbClr val="7030A0"/>
                        </a:solidFill>
                      </a:rPr>
                      <a:pPr/>
                      <a:t>[VALUE]</a:t>
                    </a:fld>
                    <a:endParaRPr lang="en-GB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8380B6AA-1F32-4AD5-9718-CB092D4454D5}" type="VALUE">
                      <a:rPr lang="en-US">
                        <a:solidFill>
                          <a:srgbClr val="7030A0"/>
                        </a:solidFill>
                      </a:rPr>
                      <a:pPr/>
                      <a:t>[VALUE]</a:t>
                    </a:fld>
                    <a:endParaRPr lang="en-GB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year</c:v>
                </c:pt>
                <c:pt idx="1">
                  <c:v>2004</c:v>
                </c:pt>
                <c:pt idx="2">
                  <c:v>2007</c:v>
                </c:pt>
                <c:pt idx="3">
                  <c:v>2008</c:v>
                </c:pt>
                <c:pt idx="4">
                  <c:v>2013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8059</c:v>
                </c:pt>
                <c:pt idx="2">
                  <c:v>12485</c:v>
                </c:pt>
                <c:pt idx="3">
                  <c:v>14593</c:v>
                </c:pt>
                <c:pt idx="4">
                  <c:v>20840</c:v>
                </c:pt>
              </c:numCache>
            </c:numRef>
          </c:val>
          <c:smooth val="0"/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2062186704"/>
        <c:axId val="2062191600"/>
      </c:lineChart>
      <c:catAx>
        <c:axId val="206218670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62191600"/>
        <c:crosses val="autoZero"/>
        <c:auto val="1"/>
        <c:lblAlgn val="ctr"/>
        <c:lblOffset val="100"/>
        <c:noMultiLvlLbl val="0"/>
      </c:catAx>
      <c:valAx>
        <c:axId val="20621916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62186704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24F95-5902-4E3C-8D2D-466DF53301ED}" type="datetimeFigureOut">
              <a:rPr lang="en-GB" smtClean="0"/>
              <a:t>03/02/2016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008EE2-ABD2-459A-8EF0-1613211F88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372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8EE2-ABD2-459A-8EF0-1613211F889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8903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8EE2-ABD2-459A-8EF0-1613211F889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1955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8EE2-ABD2-459A-8EF0-1613211F889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925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8EE2-ABD2-459A-8EF0-1613211F889E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5316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8EE2-ABD2-459A-8EF0-1613211F889E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8941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8EE2-ABD2-459A-8EF0-1613211F889E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1707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8EE2-ABD2-459A-8EF0-1613211F889E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5277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8EE2-ABD2-459A-8EF0-1613211F889E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5481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8EE2-ABD2-459A-8EF0-1613211F889E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8375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8EE2-ABD2-459A-8EF0-1613211F889E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9994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8EE2-ABD2-459A-8EF0-1613211F889E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0595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8EE2-ABD2-459A-8EF0-1613211F889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6657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8EE2-ABD2-459A-8EF0-1613211F889E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07900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8EE2-ABD2-459A-8EF0-1613211F889E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0036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8EE2-ABD2-459A-8EF0-1613211F889E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3890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8EE2-ABD2-459A-8EF0-1613211F889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140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8EE2-ABD2-459A-8EF0-1613211F889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5256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8EE2-ABD2-459A-8EF0-1613211F889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4727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8EE2-ABD2-459A-8EF0-1613211F889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7006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8EE2-ABD2-459A-8EF0-1613211F889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5255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8EE2-ABD2-459A-8EF0-1613211F889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0950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8EE2-ABD2-459A-8EF0-1613211F889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239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C7EFD-F372-4E39-B0A2-73692AC940A7}" type="datetime1">
              <a:rPr lang="en-GB" smtClean="0"/>
              <a:t>03/02/2016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Seminar Društva za jezičke resurse i tehnologije, 22. X 2015.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5493-DD7F-4986-B88A-2F88B394F5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170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A1B0F-293B-4E3D-8400-9EAC232EBD09}" type="datetime1">
              <a:rPr lang="en-GB" smtClean="0"/>
              <a:t>03/02/2016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Seminar Društva za jezičke resurse i tehnologije, 22. X 2015.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5493-DD7F-4986-B88A-2F88B394F5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251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2CE5D-8A24-4A79-B6A0-B82624B77FB8}" type="datetime1">
              <a:rPr lang="en-GB" smtClean="0"/>
              <a:t>03/02/2016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Seminar Društva za jezičke resurse i tehnologije, 22. X 2015.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5493-DD7F-4986-B88A-2F88B394F5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88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8656F-F2EF-46C1-B847-DE599D5588A0}" type="datetime1">
              <a:rPr lang="en-GB" smtClean="0"/>
              <a:t>03/02/2016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Seminar Društva za jezičke resurse i tehnologije, 22. X 2015.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5493-DD7F-4986-B88A-2F88B394F5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678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3BA6D-A68B-4DE4-9A7C-0963F0E70D17}" type="datetime1">
              <a:rPr lang="en-GB" smtClean="0"/>
              <a:t>03/02/2016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Seminar Društva za jezičke resurse i tehnologije, 22. X 2015.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5493-DD7F-4986-B88A-2F88B394F5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09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ECFB-473C-46B3-A382-A00B3E978579}" type="datetime1">
              <a:rPr lang="en-GB" smtClean="0"/>
              <a:t>03/02/2016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Seminar Društva za jezičke resurse i tehnologije, 22. X 2015.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5493-DD7F-4986-B88A-2F88B394F5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701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4548-941E-4F4F-946C-5E5C89D03FEB}" type="datetime1">
              <a:rPr lang="en-GB" smtClean="0"/>
              <a:t>03/02/2016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Seminar Društva za jezičke resurse i tehnologije, 22. X 2015.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5493-DD7F-4986-B88A-2F88B394F5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8349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47FE7-364E-48A8-A7DB-1537FF2BA45F}" type="datetime1">
              <a:rPr lang="en-GB" smtClean="0"/>
              <a:t>03/02/2016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Seminar Društva za jezičke resurse i tehnologije, 22. X 2015.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5493-DD7F-4986-B88A-2F88B394F5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871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58C1B-B78B-46CD-9335-BCB1CB33310B}" type="datetime1">
              <a:rPr lang="en-GB" smtClean="0"/>
              <a:t>03/02/2016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Seminar Društva za jezičke resurse i tehnologije, 22. X 2015.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5493-DD7F-4986-B88A-2F88B394F5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16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B195D-5124-48F0-A6D5-47D7F8803F5F}" type="datetime1">
              <a:rPr lang="en-GB" smtClean="0"/>
              <a:t>03/02/2016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Seminar Društva za jezičke resurse i tehnologije, 22. X 2015.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5493-DD7F-4986-B88A-2F88B394F5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975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F8FEE-7057-4296-B3AF-17746E4C2A0D}" type="datetime1">
              <a:rPr lang="en-GB" smtClean="0"/>
              <a:t>03/02/2016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Seminar Društva za jezičke resurse i tehnologije, 22. X 2015.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5493-DD7F-4986-B88A-2F88B394F5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043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5CABD-60D6-44F4-97C0-0A59723C05A1}" type="datetime1">
              <a:rPr lang="en-GB" smtClean="0"/>
              <a:t>03/02/2016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Seminar Društva za jezičke resurse i tehnologije, 22. X 2015.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65493-DD7F-4986-B88A-2F88B394F5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4167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895546" y="0"/>
            <a:ext cx="9736595" cy="4911365"/>
          </a:xfrm>
        </p:spPr>
        <p:txBody>
          <a:bodyPr>
            <a:normAutofit/>
          </a:bodyPr>
          <a:lstStyle/>
          <a:p>
            <a:r>
              <a:rPr lang="en-GB" sz="4900" b="1" dirty="0"/>
              <a:t>A Language-independent Model for  Introducing a New Semantic Relation Between Adjectives and Nouns in a WordNet </a:t>
            </a:r>
            <a:endParaRPr lang="en-GB" b="1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488141" y="5043340"/>
            <a:ext cx="9144000" cy="1206631"/>
          </a:xfrm>
        </p:spPr>
        <p:txBody>
          <a:bodyPr>
            <a:normAutofit fontScale="77500" lnSpcReduction="20000"/>
          </a:bodyPr>
          <a:lstStyle/>
          <a:p>
            <a:r>
              <a:rPr lang="sr-Latn-RS" sz="3200" dirty="0" smtClean="0"/>
              <a:t>Mladenović Miljana, Mitrović Jelena, </a:t>
            </a:r>
            <a:r>
              <a:rPr lang="sr-Latn-RS" sz="3200" dirty="0" err="1" smtClean="0"/>
              <a:t>Krstev</a:t>
            </a:r>
            <a:r>
              <a:rPr lang="sr-Latn-RS" sz="3200" dirty="0" smtClean="0"/>
              <a:t> Cvetana</a:t>
            </a:r>
          </a:p>
          <a:p>
            <a:r>
              <a:rPr lang="sr-Latn-RS" sz="3200" dirty="0" err="1" smtClean="0"/>
              <a:t>University</a:t>
            </a:r>
            <a:r>
              <a:rPr lang="sr-Latn-RS" sz="3200" dirty="0" smtClean="0"/>
              <a:t> </a:t>
            </a:r>
            <a:r>
              <a:rPr lang="sr-Latn-RS" sz="3200" dirty="0" err="1" smtClean="0"/>
              <a:t>of</a:t>
            </a:r>
            <a:r>
              <a:rPr lang="sr-Latn-RS" sz="3200" dirty="0" smtClean="0"/>
              <a:t> </a:t>
            </a:r>
            <a:r>
              <a:rPr lang="sr-Latn-RS" sz="3200" dirty="0" err="1" smtClean="0"/>
              <a:t>Belgrade</a:t>
            </a:r>
            <a:endParaRPr lang="sr-Latn-RS" sz="3200" dirty="0" smtClean="0"/>
          </a:p>
          <a:p>
            <a:r>
              <a:rPr lang="sr-Latn-RS" sz="3200" dirty="0" err="1" smtClean="0"/>
              <a:t>Serbia</a:t>
            </a:r>
            <a:endParaRPr lang="en-GB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>
              <a:solidFill>
                <a:srgbClr val="0070C0"/>
              </a:solidFill>
            </a:endParaRPr>
          </a:p>
          <a:p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5" r="59759" b="5882"/>
          <a:stretch/>
        </p:blipFill>
        <p:spPr>
          <a:xfrm>
            <a:off x="10632141" y="23813"/>
            <a:ext cx="1559859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4835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 flipV="1">
            <a:off x="838200" y="1690688"/>
            <a:ext cx="45719" cy="134936"/>
          </a:xfrm>
        </p:spPr>
        <p:txBody>
          <a:bodyPr>
            <a:normAutofit fontScale="90000"/>
          </a:bodyPr>
          <a:lstStyle/>
          <a:p>
            <a:pPr algn="ctr"/>
            <a:endParaRPr lang="en-GB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 flipV="1">
            <a:off x="838200" y="6176962"/>
            <a:ext cx="8095488" cy="11410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071" y="6176964"/>
            <a:ext cx="6284258" cy="544512"/>
          </a:xfrm>
        </p:spPr>
        <p:txBody>
          <a:bodyPr/>
          <a:lstStyle/>
          <a:p>
            <a:r>
              <a:rPr lang="en-GB" sz="2000" dirty="0">
                <a:solidFill>
                  <a:srgbClr val="0070C0"/>
                </a:solidFill>
              </a:rPr>
              <a:t>Global WordNet Conference</a:t>
            </a:r>
            <a:endParaRPr lang="sr-Latn-RS" sz="2000" dirty="0">
              <a:solidFill>
                <a:srgbClr val="0070C0"/>
              </a:solidFill>
            </a:endParaRPr>
          </a:p>
          <a:p>
            <a:r>
              <a:rPr lang="en-GB" sz="2000" dirty="0">
                <a:solidFill>
                  <a:srgbClr val="0070C0"/>
                </a:solidFill>
              </a:rPr>
              <a:t> 27-30 I 2016</a:t>
            </a:r>
          </a:p>
          <a:p>
            <a:endParaRPr lang="en-GB" sz="20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5" r="59759" b="5882"/>
          <a:stretch/>
        </p:blipFill>
        <p:spPr>
          <a:xfrm>
            <a:off x="10632141" y="23813"/>
            <a:ext cx="1559859" cy="1524000"/>
          </a:xfrm>
          <a:prstGeom prst="rect">
            <a:avLst/>
          </a:prstGeom>
        </p:spPr>
      </p:pic>
      <p:pic>
        <p:nvPicPr>
          <p:cNvPr id="8" name="Picture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" y="0"/>
            <a:ext cx="10156653" cy="672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92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Results</a:t>
            </a:r>
            <a:endParaRPr lang="en-GB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547813"/>
            <a:ext cx="9793941" cy="4629150"/>
          </a:xfrm>
        </p:spPr>
        <p:txBody>
          <a:bodyPr>
            <a:normAutofit fontScale="92500" lnSpcReduction="20000"/>
          </a:bodyPr>
          <a:lstStyle/>
          <a:p>
            <a:r>
              <a:rPr lang="en-GB" i="1" dirty="0" smtClean="0"/>
              <a:t>372</a:t>
            </a:r>
            <a:r>
              <a:rPr lang="en-GB" dirty="0" smtClean="0"/>
              <a:t> </a:t>
            </a:r>
            <a:r>
              <a:rPr lang="en-GB" dirty="0"/>
              <a:t>candidates that can be connected by the relation </a:t>
            </a:r>
            <a:r>
              <a:rPr lang="en-GB" i="1" dirty="0" err="1" smtClean="0"/>
              <a:t>SpecificOf</a:t>
            </a:r>
            <a:r>
              <a:rPr lang="en-GB" i="1" dirty="0" smtClean="0"/>
              <a:t>/</a:t>
            </a:r>
            <a:r>
              <a:rPr lang="en-GB" i="1" dirty="0" err="1" smtClean="0"/>
              <a:t>SpecifiedBy</a:t>
            </a:r>
            <a:endParaRPr lang="sr-Latn-RS" i="1" dirty="0" smtClean="0"/>
          </a:p>
          <a:p>
            <a:endParaRPr lang="en-GB" i="1" dirty="0" smtClean="0"/>
          </a:p>
          <a:p>
            <a:pPr marL="0" indent="0">
              <a:buNone/>
            </a:pPr>
            <a:r>
              <a:rPr lang="en-GB" i="1" dirty="0" err="1" smtClean="0"/>
              <a:t>Vredan</a:t>
            </a:r>
            <a:r>
              <a:rPr lang="en-GB" i="1" dirty="0" smtClean="0"/>
              <a:t> </a:t>
            </a:r>
            <a:r>
              <a:rPr lang="en-GB" i="1" dirty="0" err="1" smtClean="0"/>
              <a:t>kao</a:t>
            </a:r>
            <a:r>
              <a:rPr lang="en-GB" i="1" dirty="0" smtClean="0"/>
              <a:t> p</a:t>
            </a:r>
            <a:r>
              <a:rPr lang="sr-Latn-RS" i="1" dirty="0" smtClean="0"/>
              <a:t>čela </a:t>
            </a:r>
            <a:r>
              <a:rPr lang="en-GB" dirty="0" smtClean="0"/>
              <a:t>“</a:t>
            </a:r>
            <a:r>
              <a:rPr lang="sr-Latn-RS" dirty="0" err="1" smtClean="0"/>
              <a:t>Busy</a:t>
            </a:r>
            <a:r>
              <a:rPr lang="sr-Latn-RS" dirty="0" smtClean="0"/>
              <a:t> as a </a:t>
            </a:r>
            <a:r>
              <a:rPr lang="sr-Latn-RS" dirty="0" err="1" smtClean="0"/>
              <a:t>Bee</a:t>
            </a:r>
            <a:r>
              <a:rPr lang="en-GB" dirty="0" smtClean="0"/>
              <a:t>”; </a:t>
            </a:r>
          </a:p>
          <a:p>
            <a:pPr marL="0" indent="0">
              <a:buNone/>
            </a:pPr>
            <a:r>
              <a:rPr lang="en-GB" i="1" dirty="0" smtClean="0"/>
              <a:t>Cunning as a fox </a:t>
            </a:r>
            <a:r>
              <a:rPr lang="en-GB" dirty="0" smtClean="0"/>
              <a:t>“</a:t>
            </a:r>
            <a:r>
              <a:rPr lang="en-GB" dirty="0" err="1" smtClean="0"/>
              <a:t>Lukav</a:t>
            </a:r>
            <a:r>
              <a:rPr lang="en-GB" dirty="0" smtClean="0"/>
              <a:t> </a:t>
            </a:r>
            <a:r>
              <a:rPr lang="en-GB" dirty="0" err="1" smtClean="0"/>
              <a:t>kao</a:t>
            </a:r>
            <a:r>
              <a:rPr lang="en-GB" dirty="0" smtClean="0"/>
              <a:t> </a:t>
            </a:r>
            <a:r>
              <a:rPr lang="en-GB" dirty="0" err="1" smtClean="0"/>
              <a:t>lisica</a:t>
            </a:r>
            <a:r>
              <a:rPr lang="en-GB" dirty="0" smtClean="0"/>
              <a:t>”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{busy} </a:t>
            </a:r>
            <a:r>
              <a:rPr lang="en-GB" i="1" dirty="0" err="1" smtClean="0"/>
              <a:t>SpecificOf</a:t>
            </a:r>
            <a:r>
              <a:rPr lang="en-GB" dirty="0" smtClean="0"/>
              <a:t> </a:t>
            </a:r>
            <a:r>
              <a:rPr lang="en-GB" dirty="0"/>
              <a:t>{bee</a:t>
            </a:r>
            <a:r>
              <a:rPr lang="en-GB" dirty="0" smtClean="0"/>
              <a:t>}</a:t>
            </a:r>
          </a:p>
          <a:p>
            <a:r>
              <a:rPr lang="en-GB" dirty="0" smtClean="0"/>
              <a:t>{bee} </a:t>
            </a:r>
            <a:r>
              <a:rPr lang="en-GB" i="1" dirty="0" err="1" smtClean="0"/>
              <a:t>SpecifiedBy</a:t>
            </a:r>
            <a:r>
              <a:rPr lang="en-GB" dirty="0" smtClean="0"/>
              <a:t>{busy}</a:t>
            </a:r>
            <a:endParaRPr lang="sr-Latn-RS" dirty="0" smtClean="0"/>
          </a:p>
          <a:p>
            <a:endParaRPr lang="en-GB" dirty="0" smtClean="0"/>
          </a:p>
          <a:p>
            <a:r>
              <a:rPr lang="en-GB" dirty="0" smtClean="0"/>
              <a:t>For </a:t>
            </a:r>
            <a:r>
              <a:rPr lang="en-GB" dirty="0"/>
              <a:t>the rest of the possible ADJ-NOUN </a:t>
            </a:r>
            <a:r>
              <a:rPr lang="en-GB" dirty="0" smtClean="0"/>
              <a:t>pa</a:t>
            </a:r>
            <a:r>
              <a:rPr lang="sr-Latn-RS" dirty="0" err="1" smtClean="0"/>
              <a:t>irs</a:t>
            </a:r>
            <a:r>
              <a:rPr lang="en-GB" dirty="0" smtClean="0"/>
              <a:t>, </a:t>
            </a:r>
            <a:r>
              <a:rPr lang="en-GB" dirty="0"/>
              <a:t>a web page in the SWNE2 application </a:t>
            </a:r>
            <a:r>
              <a:rPr lang="en-GB" dirty="0" smtClean="0"/>
              <a:t>(used for all semantic resources for Serbian) for </a:t>
            </a:r>
            <a:r>
              <a:rPr lang="en-GB" dirty="0"/>
              <a:t>semi-automatic input.</a:t>
            </a:r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071" y="6176964"/>
            <a:ext cx="6284258" cy="544512"/>
          </a:xfrm>
        </p:spPr>
        <p:txBody>
          <a:bodyPr/>
          <a:lstStyle/>
          <a:p>
            <a:r>
              <a:rPr lang="en-GB" sz="2000" dirty="0">
                <a:solidFill>
                  <a:srgbClr val="0070C0"/>
                </a:solidFill>
              </a:rPr>
              <a:t>Global WordNet </a:t>
            </a:r>
            <a:r>
              <a:rPr lang="en-GB" sz="2000" dirty="0" smtClean="0">
                <a:solidFill>
                  <a:srgbClr val="0070C0"/>
                </a:solidFill>
              </a:rPr>
              <a:t>Conference</a:t>
            </a:r>
            <a:r>
              <a:rPr lang="en-GB" sz="2000" dirty="0">
                <a:solidFill>
                  <a:srgbClr val="0070C0"/>
                </a:solidFill>
              </a:rPr>
              <a:t> </a:t>
            </a:r>
            <a:r>
              <a:rPr lang="en-GB" sz="2000" dirty="0" smtClean="0">
                <a:solidFill>
                  <a:srgbClr val="0070C0"/>
                </a:solidFill>
              </a:rPr>
              <a:t>2016</a:t>
            </a:r>
            <a:endParaRPr lang="en-GB" sz="2000" dirty="0">
              <a:solidFill>
                <a:srgbClr val="0070C0"/>
              </a:solidFill>
            </a:endParaRPr>
          </a:p>
          <a:p>
            <a:endParaRPr lang="en-GB" sz="20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5" r="59759" b="5882"/>
          <a:stretch/>
        </p:blipFill>
        <p:spPr>
          <a:xfrm>
            <a:off x="10632141" y="23813"/>
            <a:ext cx="1559859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95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000" b="1" dirty="0" smtClean="0"/>
              <a:t>Evaluation</a:t>
            </a:r>
            <a:endParaRPr lang="en-GB" sz="40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071" y="6176964"/>
            <a:ext cx="6284258" cy="544512"/>
          </a:xfrm>
        </p:spPr>
        <p:txBody>
          <a:bodyPr/>
          <a:lstStyle/>
          <a:p>
            <a:r>
              <a:rPr lang="en-GB" sz="2000" dirty="0">
                <a:solidFill>
                  <a:srgbClr val="0070C0"/>
                </a:solidFill>
              </a:rPr>
              <a:t>Global WordNet </a:t>
            </a:r>
            <a:r>
              <a:rPr lang="en-GB" sz="2000" dirty="0" smtClean="0">
                <a:solidFill>
                  <a:srgbClr val="0070C0"/>
                </a:solidFill>
              </a:rPr>
              <a:t>Conference</a:t>
            </a:r>
            <a:r>
              <a:rPr lang="en-GB" sz="2000" dirty="0">
                <a:solidFill>
                  <a:srgbClr val="0070C0"/>
                </a:solidFill>
              </a:rPr>
              <a:t> </a:t>
            </a:r>
            <a:r>
              <a:rPr lang="en-GB" sz="2000" dirty="0" smtClean="0">
                <a:solidFill>
                  <a:srgbClr val="0070C0"/>
                </a:solidFill>
              </a:rPr>
              <a:t>2016</a:t>
            </a:r>
            <a:endParaRPr lang="en-GB" sz="2000" dirty="0">
              <a:solidFill>
                <a:srgbClr val="0070C0"/>
              </a:solidFill>
            </a:endParaRPr>
          </a:p>
          <a:p>
            <a:endParaRPr lang="en-GB" sz="20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5" r="59759" b="5882"/>
          <a:stretch/>
        </p:blipFill>
        <p:spPr>
          <a:xfrm>
            <a:off x="10632141" y="23813"/>
            <a:ext cx="1559859" cy="1524000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From </a:t>
            </a:r>
            <a:r>
              <a:rPr lang="en-GB" dirty="0"/>
              <a:t>the list described in Step 1</a:t>
            </a:r>
            <a:r>
              <a:rPr lang="en-GB" dirty="0" smtClean="0"/>
              <a:t>, </a:t>
            </a:r>
            <a:r>
              <a:rPr lang="en-GB" dirty="0"/>
              <a:t>constructs </a:t>
            </a:r>
            <a:r>
              <a:rPr lang="en-GB" dirty="0" smtClean="0"/>
              <a:t>marked relevant by </a:t>
            </a:r>
            <a:r>
              <a:rPr lang="en-GB" dirty="0"/>
              <a:t>a linguistic expert </a:t>
            </a:r>
            <a:r>
              <a:rPr lang="en-GB" dirty="0" smtClean="0"/>
              <a:t>were added </a:t>
            </a:r>
            <a:r>
              <a:rPr lang="en-GB" dirty="0"/>
              <a:t>to Google Forms </a:t>
            </a:r>
            <a:endParaRPr lang="en-GB" dirty="0" smtClean="0"/>
          </a:p>
          <a:p>
            <a:r>
              <a:rPr lang="en-GB" dirty="0" smtClean="0"/>
              <a:t>“Find </a:t>
            </a:r>
            <a:r>
              <a:rPr lang="en-GB" dirty="0"/>
              <a:t>Adjective-Noun constructs used in everyday </a:t>
            </a:r>
            <a:r>
              <a:rPr lang="en-GB" dirty="0" smtClean="0"/>
              <a:t>language”</a:t>
            </a:r>
          </a:p>
          <a:p>
            <a:r>
              <a:rPr lang="en-GB" dirty="0" smtClean="0"/>
              <a:t>Advertised </a:t>
            </a:r>
            <a:r>
              <a:rPr lang="en-GB" dirty="0"/>
              <a:t>via </a:t>
            </a:r>
            <a:r>
              <a:rPr lang="en-GB" dirty="0" smtClean="0"/>
              <a:t>Facebook</a:t>
            </a:r>
          </a:p>
          <a:p>
            <a:r>
              <a:rPr lang="en-GB" dirty="0" smtClean="0"/>
              <a:t>5 days</a:t>
            </a:r>
          </a:p>
          <a:p>
            <a:r>
              <a:rPr lang="en-GB" dirty="0" smtClean="0"/>
              <a:t>“</a:t>
            </a:r>
            <a:r>
              <a:rPr lang="en-GB" dirty="0"/>
              <a:t>Yes” or “No” </a:t>
            </a:r>
            <a:r>
              <a:rPr lang="en-GB" dirty="0" smtClean="0"/>
              <a:t>answers</a:t>
            </a:r>
          </a:p>
          <a:p>
            <a:r>
              <a:rPr lang="en-GB" dirty="0" smtClean="0"/>
              <a:t> </a:t>
            </a:r>
            <a:r>
              <a:rPr lang="en-GB" dirty="0"/>
              <a:t>L</a:t>
            </a:r>
            <a:r>
              <a:rPr lang="en-GB" dirty="0" smtClean="0"/>
              <a:t>etting </a:t>
            </a:r>
            <a:r>
              <a:rPr lang="en-GB" dirty="0"/>
              <a:t>us know if they use a certain construct or not. </a:t>
            </a:r>
            <a:r>
              <a:rPr lang="en-GB" dirty="0" smtClean="0"/>
              <a:t>Table </a:t>
            </a:r>
            <a:r>
              <a:rPr lang="en-GB" dirty="0"/>
              <a:t>shows the number of questions and participants per each form.</a:t>
            </a:r>
          </a:p>
        </p:txBody>
      </p:sp>
    </p:spTree>
    <p:extLst>
      <p:ext uri="{BB962C8B-B14F-4D97-AF65-F5344CB8AC3E}">
        <p14:creationId xmlns:p14="http://schemas.microsoft.com/office/powerpoint/2010/main" val="1066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200" b="1" dirty="0" smtClean="0"/>
              <a:t>Distribution </a:t>
            </a:r>
            <a:r>
              <a:rPr lang="en-GB" sz="3200" b="1" dirty="0"/>
              <a:t>of questions and participants per form	</a:t>
            </a:r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73501"/>
              </p:ext>
            </p:extLst>
          </p:nvPr>
        </p:nvGraphicFramePr>
        <p:xfrm>
          <a:off x="838200" y="2459735"/>
          <a:ext cx="9777984" cy="3163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3505200"/>
                <a:gridCol w="2767584"/>
              </a:tblGrid>
              <a:tr h="9039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Google form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questions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per form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Participants per form</a:t>
                      </a:r>
                    </a:p>
                  </a:txBody>
                  <a:tcPr marL="68580" marR="68580" marT="0" marB="0"/>
                </a:tc>
              </a:tr>
              <a:tr h="4519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</a:p>
                  </a:txBody>
                  <a:tcPr marL="68580" marR="68580" marT="0" marB="0"/>
                </a:tc>
              </a:tr>
              <a:tr h="4519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138</a:t>
                      </a:r>
                    </a:p>
                  </a:txBody>
                  <a:tcPr marL="68580" marR="68580" marT="0" marB="0"/>
                </a:tc>
              </a:tr>
              <a:tr h="4519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</a:t>
                      </a:r>
                    </a:p>
                  </a:txBody>
                  <a:tcPr marL="68580" marR="68580" marT="0" marB="0"/>
                </a:tc>
              </a:tr>
              <a:tr h="4519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/>
                </a:tc>
              </a:tr>
              <a:tr h="4519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434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071" y="6176964"/>
            <a:ext cx="6284258" cy="544512"/>
          </a:xfrm>
        </p:spPr>
        <p:txBody>
          <a:bodyPr/>
          <a:lstStyle/>
          <a:p>
            <a:r>
              <a:rPr lang="en-GB" sz="2000" dirty="0">
                <a:solidFill>
                  <a:srgbClr val="0070C0"/>
                </a:solidFill>
              </a:rPr>
              <a:t>Global WordNet </a:t>
            </a:r>
            <a:r>
              <a:rPr lang="en-GB" sz="2000" dirty="0" smtClean="0">
                <a:solidFill>
                  <a:srgbClr val="0070C0"/>
                </a:solidFill>
              </a:rPr>
              <a:t>Conference</a:t>
            </a:r>
            <a:r>
              <a:rPr lang="en-GB" sz="2000" dirty="0">
                <a:solidFill>
                  <a:srgbClr val="0070C0"/>
                </a:solidFill>
              </a:rPr>
              <a:t> </a:t>
            </a:r>
            <a:r>
              <a:rPr lang="en-GB" sz="2000" dirty="0" smtClean="0">
                <a:solidFill>
                  <a:srgbClr val="0070C0"/>
                </a:solidFill>
              </a:rPr>
              <a:t>2016</a:t>
            </a:r>
            <a:endParaRPr lang="en-GB" sz="2000" dirty="0">
              <a:solidFill>
                <a:srgbClr val="0070C0"/>
              </a:solidFill>
            </a:endParaRPr>
          </a:p>
          <a:p>
            <a:endParaRPr lang="en-GB" sz="20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5" r="59759" b="5882"/>
          <a:stretch/>
        </p:blipFill>
        <p:spPr>
          <a:xfrm>
            <a:off x="10632141" y="23813"/>
            <a:ext cx="1559859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69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sz="3200" b="1" dirty="0" err="1" smtClean="0"/>
              <a:t>Crowdsourcing</a:t>
            </a:r>
            <a:r>
              <a:rPr lang="sr-Latn-RS" sz="3200" b="1" dirty="0" smtClean="0"/>
              <a:t> </a:t>
            </a:r>
            <a:r>
              <a:rPr lang="sr-Latn-RS" sz="3200" b="1" dirty="0" err="1" smtClean="0"/>
              <a:t>project</a:t>
            </a:r>
            <a:endParaRPr lang="en-GB" sz="32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1st </a:t>
            </a:r>
            <a:r>
              <a:rPr lang="sr-Latn-RS" dirty="0" err="1" smtClean="0"/>
              <a:t>day</a:t>
            </a:r>
            <a:r>
              <a:rPr lang="sr-Latn-RS" dirty="0"/>
              <a:t> </a:t>
            </a:r>
            <a:r>
              <a:rPr lang="sr-Latn-RS" dirty="0" smtClean="0"/>
              <a:t>– some </a:t>
            </a:r>
            <a:r>
              <a:rPr lang="sr-Latn-RS" dirty="0" err="1" smtClean="0"/>
              <a:t>attention</a:t>
            </a:r>
            <a:r>
              <a:rPr lang="sr-Latn-RS" dirty="0" smtClean="0"/>
              <a:t> in </a:t>
            </a:r>
            <a:r>
              <a:rPr lang="sr-Latn-RS" dirty="0" err="1" smtClean="0"/>
              <a:t>the</a:t>
            </a:r>
            <a:r>
              <a:rPr lang="sr-Latn-RS" dirty="0" smtClean="0"/>
              <a:t> </a:t>
            </a:r>
            <a:r>
              <a:rPr lang="sr-Latn-RS" dirty="0" err="1" smtClean="0"/>
              <a:t>beginning</a:t>
            </a:r>
            <a:r>
              <a:rPr lang="sr-Latn-RS" dirty="0" smtClean="0"/>
              <a:t>, a lot </a:t>
            </a:r>
            <a:r>
              <a:rPr lang="sr-Latn-RS" dirty="0" err="1" smtClean="0"/>
              <a:t>by</a:t>
            </a:r>
            <a:r>
              <a:rPr lang="sr-Latn-RS" dirty="0" smtClean="0"/>
              <a:t> </a:t>
            </a:r>
            <a:r>
              <a:rPr lang="sr-Latn-RS" dirty="0" err="1" smtClean="0"/>
              <a:t>the</a:t>
            </a:r>
            <a:r>
              <a:rPr lang="sr-Latn-RS" dirty="0" smtClean="0"/>
              <a:t> </a:t>
            </a:r>
            <a:r>
              <a:rPr lang="sr-Latn-RS" dirty="0" err="1" smtClean="0"/>
              <a:t>end</a:t>
            </a:r>
            <a:r>
              <a:rPr lang="sr-Latn-RS" dirty="0" smtClean="0"/>
              <a:t> </a:t>
            </a:r>
            <a:r>
              <a:rPr lang="sr-Latn-RS" dirty="0" err="1" smtClean="0"/>
              <a:t>of</a:t>
            </a:r>
            <a:r>
              <a:rPr lang="sr-Latn-RS" dirty="0" smtClean="0"/>
              <a:t> </a:t>
            </a:r>
            <a:r>
              <a:rPr lang="sr-Latn-RS" dirty="0" err="1" smtClean="0"/>
              <a:t>the</a:t>
            </a:r>
            <a:r>
              <a:rPr lang="sr-Latn-RS" dirty="0" smtClean="0"/>
              <a:t> </a:t>
            </a:r>
            <a:r>
              <a:rPr lang="sr-Latn-RS" dirty="0" err="1" smtClean="0"/>
              <a:t>day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S</a:t>
            </a:r>
            <a:r>
              <a:rPr lang="sr-Latn-RS" dirty="0" err="1" smtClean="0"/>
              <a:t>hares</a:t>
            </a:r>
            <a:r>
              <a:rPr lang="sr-Latn-RS" dirty="0" smtClean="0"/>
              <a:t>, </a:t>
            </a:r>
            <a:r>
              <a:rPr lang="en-GB" dirty="0" err="1"/>
              <a:t>L</a:t>
            </a:r>
            <a:r>
              <a:rPr lang="sr-Latn-RS" dirty="0" err="1" smtClean="0"/>
              <a:t>ikes</a:t>
            </a:r>
            <a:r>
              <a:rPr lang="sr-Latn-RS" dirty="0" smtClean="0"/>
              <a:t>, </a:t>
            </a:r>
            <a:r>
              <a:rPr lang="en-GB" dirty="0"/>
              <a:t>C</a:t>
            </a:r>
            <a:r>
              <a:rPr lang="sr-Latn-RS" dirty="0" err="1" smtClean="0"/>
              <a:t>omments</a:t>
            </a:r>
            <a:r>
              <a:rPr lang="en-GB" dirty="0" smtClean="0"/>
              <a:t> </a:t>
            </a:r>
          </a:p>
          <a:p>
            <a:endParaRPr lang="en-GB" dirty="0" smtClean="0"/>
          </a:p>
          <a:p>
            <a:r>
              <a:rPr lang="en-GB" dirty="0" smtClean="0"/>
              <a:t>P</a:t>
            </a:r>
            <a:r>
              <a:rPr lang="sr-Latn-RS" dirty="0" err="1" smtClean="0"/>
              <a:t>ost</a:t>
            </a:r>
            <a:r>
              <a:rPr lang="en-GB" dirty="0" smtClean="0"/>
              <a:t> privacy</a:t>
            </a:r>
            <a:r>
              <a:rPr lang="sr-Latn-RS" dirty="0" smtClean="0"/>
              <a:t> set to </a:t>
            </a:r>
            <a:r>
              <a:rPr lang="sr-Latn-RS" dirty="0" err="1" smtClean="0"/>
              <a:t>Public</a:t>
            </a:r>
            <a:endParaRPr lang="en-GB" dirty="0" smtClean="0"/>
          </a:p>
          <a:p>
            <a:endParaRPr lang="en-GB" dirty="0" smtClean="0"/>
          </a:p>
          <a:p>
            <a:r>
              <a:rPr lang="sr-Latn-RS" dirty="0" err="1" smtClean="0"/>
              <a:t>Google</a:t>
            </a:r>
            <a:r>
              <a:rPr lang="sr-Latn-RS" dirty="0" smtClean="0"/>
              <a:t> </a:t>
            </a:r>
            <a:r>
              <a:rPr lang="sr-Latn-RS" dirty="0" err="1" smtClean="0"/>
              <a:t>form</a:t>
            </a:r>
            <a:r>
              <a:rPr lang="sr-Latn-RS" dirty="0" smtClean="0"/>
              <a:t> </a:t>
            </a:r>
            <a:r>
              <a:rPr lang="sr-Latn-RS" dirty="0" err="1" smtClean="0"/>
              <a:t>kept</a:t>
            </a:r>
            <a:r>
              <a:rPr lang="sr-Latn-RS" dirty="0" smtClean="0"/>
              <a:t> at </a:t>
            </a:r>
            <a:r>
              <a:rPr lang="sr-Latn-RS" dirty="0" err="1" smtClean="0"/>
              <a:t>the</a:t>
            </a:r>
            <a:r>
              <a:rPr lang="sr-Latn-RS" dirty="0" smtClean="0"/>
              <a:t> same URL to </a:t>
            </a:r>
            <a:r>
              <a:rPr lang="sr-Latn-RS" dirty="0" err="1" smtClean="0"/>
              <a:t>keep</a:t>
            </a:r>
            <a:r>
              <a:rPr lang="sr-Latn-RS" dirty="0" smtClean="0"/>
              <a:t> </a:t>
            </a:r>
            <a:r>
              <a:rPr lang="sr-Latn-RS" dirty="0" err="1" smtClean="0"/>
              <a:t>the</a:t>
            </a:r>
            <a:r>
              <a:rPr lang="sr-Latn-RS" dirty="0" smtClean="0"/>
              <a:t> </a:t>
            </a:r>
            <a:r>
              <a:rPr lang="sr-Latn-RS" dirty="0" err="1" smtClean="0"/>
              <a:t>momentum</a:t>
            </a:r>
            <a:r>
              <a:rPr lang="sr-Latn-RS" dirty="0" smtClean="0"/>
              <a:t> </a:t>
            </a:r>
            <a:r>
              <a:rPr lang="sr-Latn-RS" dirty="0" err="1" smtClean="0"/>
              <a:t>of</a:t>
            </a:r>
            <a:r>
              <a:rPr lang="sr-Latn-RS" dirty="0" smtClean="0"/>
              <a:t> </a:t>
            </a:r>
            <a:r>
              <a:rPr lang="sr-Latn-RS" dirty="0" err="1" smtClean="0"/>
              <a:t>the</a:t>
            </a:r>
            <a:r>
              <a:rPr lang="sr-Latn-RS" dirty="0" smtClean="0"/>
              <a:t> post (</a:t>
            </a:r>
            <a:r>
              <a:rPr lang="sr-Latn-RS" dirty="0" err="1" smtClean="0"/>
              <a:t>good</a:t>
            </a:r>
            <a:r>
              <a:rPr lang="sr-Latn-RS" dirty="0" smtClean="0"/>
              <a:t> </a:t>
            </a:r>
            <a:r>
              <a:rPr lang="sr-Latn-RS" dirty="0" err="1" smtClean="0"/>
              <a:t>decision</a:t>
            </a:r>
            <a:r>
              <a:rPr lang="sr-Latn-RS" dirty="0" smtClean="0"/>
              <a:t>)</a:t>
            </a:r>
          </a:p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endParaRPr lang="sr-Latn-R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071" y="6176964"/>
            <a:ext cx="6284258" cy="544512"/>
          </a:xfrm>
        </p:spPr>
        <p:txBody>
          <a:bodyPr/>
          <a:lstStyle/>
          <a:p>
            <a:r>
              <a:rPr lang="en-GB" sz="2000" dirty="0">
                <a:solidFill>
                  <a:srgbClr val="0070C0"/>
                </a:solidFill>
              </a:rPr>
              <a:t>Global WordNet </a:t>
            </a:r>
            <a:r>
              <a:rPr lang="en-GB" sz="2000" dirty="0" smtClean="0">
                <a:solidFill>
                  <a:srgbClr val="0070C0"/>
                </a:solidFill>
              </a:rPr>
              <a:t>Conference</a:t>
            </a:r>
            <a:r>
              <a:rPr lang="en-GB" sz="2000" dirty="0">
                <a:solidFill>
                  <a:srgbClr val="0070C0"/>
                </a:solidFill>
              </a:rPr>
              <a:t> </a:t>
            </a:r>
            <a:r>
              <a:rPr lang="en-GB" sz="2000" dirty="0" smtClean="0">
                <a:solidFill>
                  <a:srgbClr val="0070C0"/>
                </a:solidFill>
              </a:rPr>
              <a:t>2016</a:t>
            </a:r>
            <a:endParaRPr lang="en-GB" sz="2000" dirty="0">
              <a:solidFill>
                <a:srgbClr val="0070C0"/>
              </a:solidFill>
            </a:endParaRPr>
          </a:p>
          <a:p>
            <a:endParaRPr lang="sr-Latn-RS" sz="2000" dirty="0">
              <a:solidFill>
                <a:srgbClr val="0070C0"/>
              </a:solidFill>
            </a:endParaRPr>
          </a:p>
          <a:p>
            <a:endParaRPr lang="en-GB" sz="20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5" r="59759" b="5882"/>
          <a:stretch/>
        </p:blipFill>
        <p:spPr>
          <a:xfrm>
            <a:off x="10632141" y="23813"/>
            <a:ext cx="1559859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18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000" dirty="0" smtClean="0"/>
              <a:t>Inter-annotator </a:t>
            </a:r>
            <a:r>
              <a:rPr lang="en-GB" sz="4000" dirty="0"/>
              <a:t>agreement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1) If there is no substantial difference between arithmetic means of the participants’ answers according to a paired t-test, go to step </a:t>
            </a:r>
            <a:r>
              <a:rPr lang="en-GB" dirty="0" smtClean="0"/>
              <a:t>2.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2) 7 </a:t>
            </a:r>
            <a:r>
              <a:rPr lang="en-GB" dirty="0"/>
              <a:t>subsets of questions and answers were thus created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3) All 7 units were converted into matrices: each row – answers of each participant, each column – one question in the form 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&lt;</a:t>
            </a:r>
            <a:r>
              <a:rPr lang="en-GB" dirty="0"/>
              <a:t>adjective&gt;as&lt;noun&gt; -- value 1 for “Yes” and value 0 for “No” </a:t>
            </a:r>
            <a:r>
              <a:rPr lang="en-GB" dirty="0" smtClean="0"/>
              <a:t>answers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4) </a:t>
            </a:r>
            <a:r>
              <a:rPr lang="en-GB" dirty="0"/>
              <a:t>From each set, </a:t>
            </a:r>
            <a:r>
              <a:rPr lang="en-GB" dirty="0" smtClean="0"/>
              <a:t>5 participants </a:t>
            </a:r>
            <a:r>
              <a:rPr lang="en-GB" dirty="0"/>
              <a:t>whose difference in the paired t-test was the </a:t>
            </a:r>
            <a:r>
              <a:rPr lang="en-GB" dirty="0" smtClean="0"/>
              <a:t>slightest </a:t>
            </a:r>
            <a:endParaRPr lang="en-GB" dirty="0"/>
          </a:p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071" y="6176964"/>
            <a:ext cx="6284258" cy="544512"/>
          </a:xfrm>
        </p:spPr>
        <p:txBody>
          <a:bodyPr/>
          <a:lstStyle/>
          <a:p>
            <a:r>
              <a:rPr lang="en-GB" sz="2000" dirty="0">
                <a:solidFill>
                  <a:srgbClr val="0070C0"/>
                </a:solidFill>
              </a:rPr>
              <a:t>Global WordNet </a:t>
            </a:r>
            <a:r>
              <a:rPr lang="en-GB" sz="2000" dirty="0" smtClean="0">
                <a:solidFill>
                  <a:srgbClr val="0070C0"/>
                </a:solidFill>
              </a:rPr>
              <a:t>Conference</a:t>
            </a:r>
            <a:r>
              <a:rPr lang="en-GB" sz="2000" dirty="0">
                <a:solidFill>
                  <a:srgbClr val="0070C0"/>
                </a:solidFill>
              </a:rPr>
              <a:t> </a:t>
            </a:r>
            <a:r>
              <a:rPr lang="en-GB" sz="2000" dirty="0" smtClean="0">
                <a:solidFill>
                  <a:srgbClr val="0070C0"/>
                </a:solidFill>
              </a:rPr>
              <a:t>2016</a:t>
            </a:r>
            <a:endParaRPr lang="en-GB" sz="2000" dirty="0">
              <a:solidFill>
                <a:srgbClr val="0070C0"/>
              </a:solidFill>
            </a:endParaRPr>
          </a:p>
          <a:p>
            <a:endParaRPr lang="sr-Latn-RS" sz="20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5" r="59759" b="5882"/>
          <a:stretch/>
        </p:blipFill>
        <p:spPr>
          <a:xfrm>
            <a:off x="10632141" y="23813"/>
            <a:ext cx="1559859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17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000" dirty="0"/>
              <a:t>Inter-annotator </a:t>
            </a:r>
            <a:r>
              <a:rPr lang="en-GB" sz="4000" dirty="0" smtClean="0"/>
              <a:t>agreement</a:t>
            </a:r>
            <a:endParaRPr lang="en-GB" sz="40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 </a:t>
            </a:r>
            <a:r>
              <a:rPr lang="en-GB" dirty="0" err="1" smtClean="0"/>
              <a:t>Krippendorff</a:t>
            </a:r>
            <a:r>
              <a:rPr lang="en-GB" dirty="0" smtClean="0"/>
              <a:t> α coefficient (</a:t>
            </a:r>
            <a:r>
              <a:rPr lang="en-GB" dirty="0" err="1" smtClean="0"/>
              <a:t>Kalpha</a:t>
            </a:r>
            <a:r>
              <a:rPr lang="en-GB" dirty="0" smtClean="0"/>
              <a:t>) (Lombard et al., 2012)</a:t>
            </a:r>
          </a:p>
          <a:p>
            <a:endParaRPr lang="sr-Latn-RS" dirty="0" smtClean="0"/>
          </a:p>
          <a:p>
            <a:r>
              <a:rPr lang="en-GB" dirty="0"/>
              <a:t>(</a:t>
            </a:r>
            <a:r>
              <a:rPr lang="en-GB" dirty="0" smtClean="0"/>
              <a:t>Hayes and </a:t>
            </a:r>
            <a:r>
              <a:rPr lang="en-GB" dirty="0" err="1"/>
              <a:t>Krippendorff</a:t>
            </a:r>
            <a:r>
              <a:rPr lang="en-GB" dirty="0"/>
              <a:t>, 2007), (Lombard et al., </a:t>
            </a:r>
            <a:r>
              <a:rPr lang="en-GB" dirty="0" smtClean="0"/>
              <a:t>2002) and </a:t>
            </a:r>
            <a:r>
              <a:rPr lang="en-GB" dirty="0"/>
              <a:t>(</a:t>
            </a:r>
            <a:r>
              <a:rPr lang="en-GB" dirty="0" err="1"/>
              <a:t>Maggetti</a:t>
            </a:r>
            <a:r>
              <a:rPr lang="en-GB" dirty="0"/>
              <a:t>, 2013) show that agreements </a:t>
            </a:r>
            <a:r>
              <a:rPr lang="en-GB" dirty="0" smtClean="0"/>
              <a:t>whose values are: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l-GR" dirty="0" smtClean="0"/>
              <a:t>α</a:t>
            </a:r>
            <a:r>
              <a:rPr lang="en-GB" dirty="0" smtClean="0"/>
              <a:t> ≥ 0,667 </a:t>
            </a:r>
            <a:r>
              <a:rPr lang="en-GB" dirty="0"/>
              <a:t>are </a:t>
            </a:r>
            <a:r>
              <a:rPr lang="en-GB" i="1" dirty="0"/>
              <a:t>reliable</a:t>
            </a:r>
            <a:r>
              <a:rPr lang="en-GB" dirty="0" smtClean="0"/>
              <a:t>, and </a:t>
            </a:r>
            <a:r>
              <a:rPr lang="en-GB" dirty="0"/>
              <a:t>that </a:t>
            </a:r>
            <a:r>
              <a:rPr lang="en-GB" dirty="0" smtClean="0"/>
              <a:t>agreements whose </a:t>
            </a:r>
            <a:r>
              <a:rPr lang="en-GB" dirty="0"/>
              <a:t>values </a:t>
            </a:r>
            <a:r>
              <a:rPr lang="en-GB" dirty="0" smtClean="0"/>
              <a:t>are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l-GR" dirty="0"/>
              <a:t>α</a:t>
            </a:r>
            <a:r>
              <a:rPr lang="en-GB" dirty="0"/>
              <a:t> ≥</a:t>
            </a:r>
            <a:r>
              <a:rPr lang="en-GB" dirty="0" smtClean="0"/>
              <a:t> 0,8 </a:t>
            </a:r>
            <a:r>
              <a:rPr lang="en-GB" dirty="0"/>
              <a:t>can be </a:t>
            </a:r>
            <a:r>
              <a:rPr lang="en-GB" dirty="0" smtClean="0"/>
              <a:t>considered </a:t>
            </a:r>
            <a:r>
              <a:rPr lang="en-GB" i="1" dirty="0" smtClean="0"/>
              <a:t>very reliable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071" y="6176964"/>
            <a:ext cx="6284258" cy="544512"/>
          </a:xfrm>
        </p:spPr>
        <p:txBody>
          <a:bodyPr/>
          <a:lstStyle/>
          <a:p>
            <a:r>
              <a:rPr lang="en-GB" sz="2000" dirty="0">
                <a:solidFill>
                  <a:srgbClr val="0070C0"/>
                </a:solidFill>
              </a:rPr>
              <a:t>Global WordNet </a:t>
            </a:r>
            <a:r>
              <a:rPr lang="en-GB" sz="2000" dirty="0" smtClean="0">
                <a:solidFill>
                  <a:srgbClr val="0070C0"/>
                </a:solidFill>
              </a:rPr>
              <a:t>Conference</a:t>
            </a:r>
            <a:r>
              <a:rPr lang="en-GB" sz="2000" dirty="0">
                <a:solidFill>
                  <a:srgbClr val="0070C0"/>
                </a:solidFill>
              </a:rPr>
              <a:t> </a:t>
            </a:r>
            <a:r>
              <a:rPr lang="en-GB" sz="2000" dirty="0" smtClean="0">
                <a:solidFill>
                  <a:srgbClr val="0070C0"/>
                </a:solidFill>
              </a:rPr>
              <a:t>2016</a:t>
            </a:r>
            <a:endParaRPr lang="en-GB" sz="2000" dirty="0">
              <a:solidFill>
                <a:srgbClr val="0070C0"/>
              </a:solidFill>
            </a:endParaRPr>
          </a:p>
          <a:p>
            <a:endParaRPr lang="sr-Latn-RS" sz="20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5" r="59759" b="5882"/>
          <a:stretch/>
        </p:blipFill>
        <p:spPr>
          <a:xfrm>
            <a:off x="10632141" y="23813"/>
            <a:ext cx="1559859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47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sz="4000" dirty="0" smtClean="0"/>
              <a:t>Inter-</a:t>
            </a:r>
            <a:r>
              <a:rPr lang="sr-Latn-RS" sz="4000" dirty="0" err="1" smtClean="0"/>
              <a:t>annotator</a:t>
            </a:r>
            <a:r>
              <a:rPr lang="sr-Latn-RS" sz="4000" dirty="0" smtClean="0"/>
              <a:t> </a:t>
            </a:r>
            <a:r>
              <a:rPr lang="en-GB" sz="4000" dirty="0" err="1"/>
              <a:t>a</a:t>
            </a:r>
            <a:r>
              <a:rPr lang="sr-Latn-RS" sz="4000" dirty="0" err="1" smtClean="0"/>
              <a:t>greement</a:t>
            </a:r>
            <a:endParaRPr lang="en-GB" sz="4000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9923589"/>
              </p:ext>
            </p:extLst>
          </p:nvPr>
        </p:nvGraphicFramePr>
        <p:xfrm>
          <a:off x="128016" y="1547813"/>
          <a:ext cx="11905488" cy="4843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7321"/>
                <a:gridCol w="2087321"/>
                <a:gridCol w="2087321"/>
                <a:gridCol w="2087321"/>
                <a:gridCol w="3556204"/>
              </a:tblGrid>
              <a:tr h="9686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Form set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of participants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of questions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Kalpha value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of questions annotated with Yes</a:t>
                      </a:r>
                    </a:p>
                  </a:txBody>
                  <a:tcPr marL="68580" marR="68580" marT="0" marB="0"/>
                </a:tc>
              </a:tr>
              <a:tr h="4843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 = 0,7575*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/>
                </a:tc>
              </a:tr>
              <a:tr h="4843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 = 0,713*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/>
                </a:tc>
              </a:tr>
              <a:tr h="4843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 = 0,698*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/>
                </a:tc>
              </a:tr>
              <a:tr h="4843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 = 0,688*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</a:tr>
              <a:tr h="4843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 = 0,484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  <a:tr h="4843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 = 0,434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  <a:tr h="4843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 = 0,375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  <a:tr h="4843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flipV="1">
            <a:off x="3030071" y="6721475"/>
            <a:ext cx="6284258" cy="45719"/>
          </a:xfrm>
        </p:spPr>
        <p:txBody>
          <a:bodyPr/>
          <a:lstStyle/>
          <a:p>
            <a:endParaRPr lang="en-GB" sz="2000" dirty="0">
              <a:solidFill>
                <a:srgbClr val="0070C0"/>
              </a:solidFill>
            </a:endParaRPr>
          </a:p>
          <a:p>
            <a:endParaRPr lang="sr-Latn-RS" sz="20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5" r="59759" b="5882"/>
          <a:stretch/>
        </p:blipFill>
        <p:spPr>
          <a:xfrm>
            <a:off x="10632141" y="23813"/>
            <a:ext cx="1559859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32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sz="4000" dirty="0"/>
              <a:t>Inter-</a:t>
            </a:r>
            <a:r>
              <a:rPr lang="sr-Latn-RS" sz="4000" dirty="0" err="1"/>
              <a:t>annotator</a:t>
            </a:r>
            <a:r>
              <a:rPr lang="sr-Latn-RS" sz="4000" dirty="0"/>
              <a:t> </a:t>
            </a:r>
            <a:r>
              <a:rPr lang="en-GB" sz="4000" dirty="0" err="1"/>
              <a:t>a</a:t>
            </a:r>
            <a:r>
              <a:rPr lang="sr-Latn-RS" sz="4000" dirty="0" err="1" smtClean="0"/>
              <a:t>greement</a:t>
            </a:r>
            <a:endParaRPr lang="en-GB" sz="4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071" y="6176964"/>
            <a:ext cx="6284258" cy="544512"/>
          </a:xfrm>
        </p:spPr>
        <p:txBody>
          <a:bodyPr/>
          <a:lstStyle/>
          <a:p>
            <a:r>
              <a:rPr lang="en-GB" sz="2000" dirty="0">
                <a:solidFill>
                  <a:srgbClr val="0070C0"/>
                </a:solidFill>
              </a:rPr>
              <a:t>Global WordNet </a:t>
            </a:r>
            <a:r>
              <a:rPr lang="en-GB" sz="2000" dirty="0" smtClean="0">
                <a:solidFill>
                  <a:srgbClr val="0070C0"/>
                </a:solidFill>
              </a:rPr>
              <a:t>Conference</a:t>
            </a:r>
            <a:r>
              <a:rPr lang="en-GB" sz="2000" dirty="0">
                <a:solidFill>
                  <a:srgbClr val="0070C0"/>
                </a:solidFill>
              </a:rPr>
              <a:t> </a:t>
            </a:r>
            <a:r>
              <a:rPr lang="en-GB" sz="2000" dirty="0" smtClean="0">
                <a:solidFill>
                  <a:srgbClr val="0070C0"/>
                </a:solidFill>
              </a:rPr>
              <a:t>2016</a:t>
            </a:r>
            <a:endParaRPr lang="en-GB" sz="2000" dirty="0">
              <a:solidFill>
                <a:srgbClr val="0070C0"/>
              </a:solidFill>
            </a:endParaRPr>
          </a:p>
          <a:p>
            <a:endParaRPr lang="sr-Latn-RS" sz="2000" dirty="0">
              <a:solidFill>
                <a:srgbClr val="0070C0"/>
              </a:solidFill>
            </a:endParaRPr>
          </a:p>
          <a:p>
            <a:endParaRPr lang="sr-Latn-RS" sz="20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5" r="59759" b="5882"/>
          <a:stretch/>
        </p:blipFill>
        <p:spPr>
          <a:xfrm>
            <a:off x="10632141" y="23813"/>
            <a:ext cx="1559859" cy="1524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does the </a:t>
            </a:r>
            <a:r>
              <a:rPr lang="en-GB" dirty="0"/>
              <a:t>change of </a:t>
            </a:r>
            <a:r>
              <a:rPr lang="en-GB" dirty="0" smtClean="0"/>
              <a:t>k (threshold of frequency </a:t>
            </a:r>
            <a:r>
              <a:rPr lang="en-GB" dirty="0"/>
              <a:t>of occurrence in the </a:t>
            </a:r>
            <a:r>
              <a:rPr lang="en-GB" dirty="0" smtClean="0"/>
              <a:t>Corpus) influence the </a:t>
            </a:r>
            <a:r>
              <a:rPr lang="en-GB" dirty="0"/>
              <a:t>relevance of automatically selected ADJ-NOUN </a:t>
            </a:r>
            <a:r>
              <a:rPr lang="en-GB" dirty="0" smtClean="0"/>
              <a:t>pairs, based on survey results?</a:t>
            </a:r>
          </a:p>
          <a:p>
            <a:endParaRPr lang="en-GB" dirty="0" smtClean="0"/>
          </a:p>
          <a:p>
            <a:r>
              <a:rPr lang="en-GB" dirty="0" smtClean="0"/>
              <a:t>Percentage </a:t>
            </a:r>
            <a:r>
              <a:rPr lang="en-GB" dirty="0"/>
              <a:t>of </a:t>
            </a:r>
            <a:r>
              <a:rPr lang="en-GB" dirty="0" smtClean="0"/>
              <a:t>pairs </a:t>
            </a:r>
            <a:r>
              <a:rPr lang="en-GB" dirty="0"/>
              <a:t>obtained using the </a:t>
            </a:r>
            <a:r>
              <a:rPr lang="en-GB" dirty="0" smtClean="0"/>
              <a:t>algorithm/ human judgement</a:t>
            </a:r>
          </a:p>
          <a:p>
            <a:endParaRPr lang="en-GB" dirty="0" smtClean="0"/>
          </a:p>
          <a:p>
            <a:r>
              <a:rPr lang="en-GB" dirty="0"/>
              <a:t>R</a:t>
            </a:r>
            <a:r>
              <a:rPr lang="en-GB" dirty="0" smtClean="0"/>
              <a:t>elation </a:t>
            </a:r>
            <a:r>
              <a:rPr lang="en-GB" dirty="0"/>
              <a:t>between human selections, as opposed to automatic </a:t>
            </a:r>
            <a:r>
              <a:rPr lang="en-GB" dirty="0" smtClean="0"/>
              <a:t>selection </a:t>
            </a:r>
            <a:r>
              <a:rPr lang="en-GB" dirty="0"/>
              <a:t>when the frequency threshold </a:t>
            </a:r>
            <a:r>
              <a:rPr lang="en-GB" dirty="0" smtClean="0"/>
              <a:t>changes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780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200" b="1" dirty="0" smtClean="0"/>
              <a:t>Percentage </a:t>
            </a:r>
            <a:r>
              <a:rPr lang="en-GB" sz="3200" b="1" dirty="0"/>
              <a:t>of pairs </a:t>
            </a:r>
            <a:r>
              <a:rPr lang="en-GB" sz="3200" b="1" dirty="0" smtClean="0"/>
              <a:t>obtained via algorithm/survey</a:t>
            </a:r>
            <a:endParaRPr lang="en-GB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Content Placeholder 2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468014395"/>
                  </p:ext>
                </p:extLst>
              </p:nvPr>
            </p:nvGraphicFramePr>
            <p:xfrm>
              <a:off x="1238865" y="1868126"/>
              <a:ext cx="9393275" cy="391324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427856"/>
                    <a:gridCol w="2175327"/>
                    <a:gridCol w="1972508"/>
                    <a:gridCol w="2817584"/>
                  </a:tblGrid>
                  <a:tr h="138925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sr-Latn-RS" sz="2400" dirty="0" err="1" smtClean="0">
                              <a:effectLst/>
                            </a:rPr>
                            <a:t>Frequency</a:t>
                          </a:r>
                          <a:r>
                            <a:rPr lang="sr-Latn-RS" sz="2400" baseline="0" dirty="0" smtClean="0">
                              <a:effectLst/>
                            </a:rPr>
                            <a:t> </a:t>
                          </a:r>
                          <a:r>
                            <a:rPr lang="sr-Latn-RS" sz="2400" baseline="0" dirty="0" err="1" smtClean="0">
                              <a:effectLst/>
                            </a:rPr>
                            <a:t>threshold</a:t>
                          </a:r>
                          <a:endParaRPr lang="en-GB" sz="24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sr-Latn-RS" sz="2400" dirty="0" err="1" smtClean="0">
                              <a:effectLst/>
                            </a:rPr>
                            <a:t>Algorithm</a:t>
                          </a:r>
                          <a:r>
                            <a:rPr lang="sr-Latn-RS" sz="2400" dirty="0" smtClean="0">
                              <a:effectLst/>
                            </a:rPr>
                            <a:t> </a:t>
                          </a:r>
                          <a:endParaRPr lang="en-GB" sz="24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sr-Latn-RS" sz="2400" dirty="0" err="1" smtClean="0">
                              <a:effectLst/>
                            </a:rPr>
                            <a:t>Survey</a:t>
                          </a:r>
                          <a:endParaRPr lang="en-GB" sz="24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sr-Latn-RS" sz="2400" dirty="0" err="1" smtClean="0">
                              <a:effectLst/>
                            </a:rPr>
                            <a:t>Survey</a:t>
                          </a:r>
                          <a:r>
                            <a:rPr lang="en-US" sz="2400" dirty="0" smtClean="0">
                              <a:effectLst/>
                            </a:rPr>
                            <a:t> </a:t>
                          </a:r>
                          <a:r>
                            <a:rPr lang="en-US" sz="2400" dirty="0">
                              <a:effectLst/>
                            </a:rPr>
                            <a:t>/ </a:t>
                          </a:r>
                          <a:r>
                            <a:rPr lang="sr-Latn-RS" sz="2400" dirty="0" err="1" smtClean="0">
                              <a:effectLst/>
                            </a:rPr>
                            <a:t>Algorithm</a:t>
                          </a:r>
                          <a:endParaRPr lang="en-GB" sz="24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63099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2400">
                                    <a:effectLst/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  <m:r>
                                  <a:rPr lang="ru-RU" sz="24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ru-RU" sz="2400">
                                    <a:effectLst/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GB" sz="240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effectLst/>
                            </a:rPr>
                            <a:t>93</a:t>
                          </a:r>
                          <a:endParaRPr lang="en-GB" sz="24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</a:rPr>
                            <a:t>53</a:t>
                          </a:r>
                          <a:endParaRPr lang="en-GB" sz="240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</a:rPr>
                            <a:t>57%</a:t>
                          </a:r>
                          <a:endParaRPr lang="en-GB" sz="240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63099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2400">
                                    <a:effectLst/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  <m:r>
                                  <a:rPr lang="ru-RU" sz="24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ru-RU" sz="2400">
                                    <a:effectLst/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en-GB" sz="240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effectLst/>
                            </a:rPr>
                            <a:t>44</a:t>
                          </a:r>
                          <a:endParaRPr lang="en-GB" sz="24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effectLst/>
                            </a:rPr>
                            <a:t>32</a:t>
                          </a:r>
                          <a:endParaRPr lang="en-GB" sz="24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effectLst/>
                            </a:rPr>
                            <a:t>73%</a:t>
                          </a:r>
                          <a:endParaRPr lang="en-GB" sz="24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63099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2400">
                                    <a:effectLst/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  <m:r>
                                  <a:rPr lang="ru-RU" sz="24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ru-RU" sz="2400">
                                    <a:effectLst/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oMath>
                            </m:oMathPara>
                          </a14:m>
                          <a:endParaRPr lang="en-GB" sz="240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</a:rPr>
                            <a:t>32</a:t>
                          </a:r>
                          <a:endParaRPr lang="en-GB" sz="240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effectLst/>
                            </a:rPr>
                            <a:t>27</a:t>
                          </a:r>
                          <a:endParaRPr lang="en-GB" sz="24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</a:rPr>
                            <a:t>84%</a:t>
                          </a:r>
                          <a:endParaRPr lang="en-GB" sz="240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63099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2400">
                                    <a:effectLst/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  <m:r>
                                  <a:rPr lang="ru-RU" sz="24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ru-RU" sz="2400">
                                    <a:effectLst/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</m:oMath>
                            </m:oMathPara>
                          </a14:m>
                          <a:endParaRPr lang="en-GB" sz="240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</a:rPr>
                            <a:t>23</a:t>
                          </a:r>
                          <a:endParaRPr lang="en-GB" sz="240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</a:rPr>
                            <a:t>19</a:t>
                          </a:r>
                          <a:endParaRPr lang="en-GB" sz="240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effectLst/>
                            </a:rPr>
                            <a:t>83%</a:t>
                          </a:r>
                          <a:endParaRPr lang="en-GB" sz="24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Content Placeholder 2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468014395"/>
                  </p:ext>
                </p:extLst>
              </p:nvPr>
            </p:nvGraphicFramePr>
            <p:xfrm>
              <a:off x="1238865" y="1868126"/>
              <a:ext cx="9393275" cy="391324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427856"/>
                    <a:gridCol w="2175327"/>
                    <a:gridCol w="1972508"/>
                    <a:gridCol w="2817584"/>
                  </a:tblGrid>
                  <a:tr h="138925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sr-Latn-RS" sz="2400" dirty="0" err="1" smtClean="0">
                              <a:effectLst/>
                            </a:rPr>
                            <a:t>Frequency</a:t>
                          </a:r>
                          <a:r>
                            <a:rPr lang="sr-Latn-RS" sz="2400" baseline="0" dirty="0" smtClean="0">
                              <a:effectLst/>
                            </a:rPr>
                            <a:t> </a:t>
                          </a:r>
                          <a:r>
                            <a:rPr lang="sr-Latn-RS" sz="2400" baseline="0" dirty="0" err="1" smtClean="0">
                              <a:effectLst/>
                            </a:rPr>
                            <a:t>threshold</a:t>
                          </a:r>
                          <a:endParaRPr lang="en-GB" sz="24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sr-Latn-RS" sz="2400" dirty="0" err="1" smtClean="0">
                              <a:effectLst/>
                            </a:rPr>
                            <a:t>Algorithm</a:t>
                          </a:r>
                          <a:r>
                            <a:rPr lang="sr-Latn-RS" sz="2400" dirty="0" smtClean="0">
                              <a:effectLst/>
                            </a:rPr>
                            <a:t> </a:t>
                          </a:r>
                          <a:endParaRPr lang="en-GB" sz="24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sr-Latn-RS" sz="2400" dirty="0" err="1" smtClean="0">
                              <a:effectLst/>
                            </a:rPr>
                            <a:t>Survey</a:t>
                          </a:r>
                          <a:endParaRPr lang="en-GB" sz="24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sr-Latn-RS" sz="2400" dirty="0" err="1" smtClean="0">
                              <a:effectLst/>
                            </a:rPr>
                            <a:t>Survey</a:t>
                          </a:r>
                          <a:r>
                            <a:rPr lang="en-US" sz="2400" dirty="0" smtClean="0">
                              <a:effectLst/>
                            </a:rPr>
                            <a:t> </a:t>
                          </a:r>
                          <a:r>
                            <a:rPr lang="en-US" sz="2400" dirty="0">
                              <a:effectLst/>
                            </a:rPr>
                            <a:t>/ </a:t>
                          </a:r>
                          <a:r>
                            <a:rPr lang="sr-Latn-RS" sz="2400" dirty="0" err="1" smtClean="0">
                              <a:effectLst/>
                            </a:rPr>
                            <a:t>Algorithm</a:t>
                          </a:r>
                          <a:endParaRPr lang="en-GB" sz="24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63099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251" t="-228846" r="-287469" b="-3009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effectLst/>
                            </a:rPr>
                            <a:t>93</a:t>
                          </a:r>
                          <a:endParaRPr lang="en-GB" sz="24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</a:rPr>
                            <a:t>53</a:t>
                          </a:r>
                          <a:endParaRPr lang="en-GB" sz="240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</a:rPr>
                            <a:t>57%</a:t>
                          </a:r>
                          <a:endParaRPr lang="en-GB" sz="240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63099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251" t="-328846" r="-287469" b="-2009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effectLst/>
                            </a:rPr>
                            <a:t>44</a:t>
                          </a:r>
                          <a:endParaRPr lang="en-GB" sz="24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effectLst/>
                            </a:rPr>
                            <a:t>32</a:t>
                          </a:r>
                          <a:endParaRPr lang="en-GB" sz="24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</a:rPr>
                            <a:t>73%</a:t>
                          </a:r>
                          <a:endParaRPr lang="en-GB" sz="240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63099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251" t="-433010" r="-287469" b="-1029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</a:rPr>
                            <a:t>32</a:t>
                          </a:r>
                          <a:endParaRPr lang="en-GB" sz="240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effectLst/>
                            </a:rPr>
                            <a:t>27</a:t>
                          </a:r>
                          <a:endParaRPr lang="en-GB" sz="24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</a:rPr>
                            <a:t>84%</a:t>
                          </a:r>
                          <a:endParaRPr lang="en-GB" sz="240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63099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251" t="-527885" r="-287469" b="-1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</a:rPr>
                            <a:t>23</a:t>
                          </a:r>
                          <a:endParaRPr lang="en-GB" sz="240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</a:rPr>
                            <a:t>19</a:t>
                          </a:r>
                          <a:endParaRPr lang="en-GB" sz="240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effectLst/>
                            </a:rPr>
                            <a:t>83%</a:t>
                          </a:r>
                          <a:endParaRPr lang="en-GB" sz="2400" dirty="0"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Fallback>
      </mc:AlternateContent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071" y="6176964"/>
            <a:ext cx="6284258" cy="544512"/>
          </a:xfrm>
        </p:spPr>
        <p:txBody>
          <a:bodyPr/>
          <a:lstStyle/>
          <a:p>
            <a:r>
              <a:rPr lang="en-GB" sz="2000" dirty="0">
                <a:solidFill>
                  <a:srgbClr val="0070C0"/>
                </a:solidFill>
              </a:rPr>
              <a:t>Global WordNet </a:t>
            </a:r>
            <a:r>
              <a:rPr lang="en-GB" sz="2000" dirty="0" smtClean="0">
                <a:solidFill>
                  <a:srgbClr val="0070C0"/>
                </a:solidFill>
              </a:rPr>
              <a:t>Conference</a:t>
            </a:r>
            <a:r>
              <a:rPr lang="en-GB" sz="2000" dirty="0">
                <a:solidFill>
                  <a:srgbClr val="0070C0"/>
                </a:solidFill>
              </a:rPr>
              <a:t> </a:t>
            </a:r>
            <a:r>
              <a:rPr lang="en-GB" sz="2000" dirty="0" smtClean="0">
                <a:solidFill>
                  <a:srgbClr val="0070C0"/>
                </a:solidFill>
              </a:rPr>
              <a:t>2016</a:t>
            </a:r>
            <a:endParaRPr lang="en-GB" sz="2000" dirty="0">
              <a:solidFill>
                <a:srgbClr val="0070C0"/>
              </a:solidFill>
            </a:endParaRPr>
          </a:p>
          <a:p>
            <a:endParaRPr lang="sr-Latn-RS" sz="2000" dirty="0">
              <a:solidFill>
                <a:srgbClr val="0070C0"/>
              </a:solidFill>
            </a:endParaRPr>
          </a:p>
          <a:p>
            <a:endParaRPr lang="en-GB" sz="20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5" r="59759" b="5882"/>
          <a:stretch/>
        </p:blipFill>
        <p:spPr>
          <a:xfrm>
            <a:off x="10632141" y="23813"/>
            <a:ext cx="1559859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58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 err="1" smtClean="0"/>
              <a:t>Overview</a:t>
            </a:r>
            <a:endParaRPr lang="en-GB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Language-independent </a:t>
            </a:r>
            <a:r>
              <a:rPr lang="en-GB" dirty="0"/>
              <a:t>process of creating a new semantic relation between adjectives and nouns in </a:t>
            </a:r>
            <a:r>
              <a:rPr lang="en-GB" dirty="0" err="1" smtClean="0"/>
              <a:t>wordnets</a:t>
            </a:r>
            <a:r>
              <a:rPr lang="en-GB" dirty="0"/>
              <a:t> </a:t>
            </a:r>
            <a:r>
              <a:rPr lang="en-GB" dirty="0" smtClean="0"/>
              <a:t>– Serbian WordNet example</a:t>
            </a:r>
          </a:p>
          <a:p>
            <a:endParaRPr lang="en-GB" dirty="0" smtClean="0"/>
          </a:p>
          <a:p>
            <a:r>
              <a:rPr lang="en-GB" dirty="0" smtClean="0"/>
              <a:t>Semi-automatic </a:t>
            </a:r>
            <a:r>
              <a:rPr lang="en-GB" dirty="0"/>
              <a:t>method for adding a new cross-POS semantic relation </a:t>
            </a:r>
            <a:endParaRPr lang="en-GB" dirty="0" smtClean="0"/>
          </a:p>
          <a:p>
            <a:endParaRPr lang="sr-Latn-RS" dirty="0" smtClean="0"/>
          </a:p>
          <a:p>
            <a:r>
              <a:rPr lang="sr-Latn-RS" dirty="0" err="1" smtClean="0"/>
              <a:t>Crowdsourced</a:t>
            </a:r>
            <a:r>
              <a:rPr lang="sr-Latn-RS" dirty="0" smtClean="0"/>
              <a:t> </a:t>
            </a:r>
            <a:r>
              <a:rPr lang="sr-Latn-RS" dirty="0" err="1" smtClean="0"/>
              <a:t>evaluation</a:t>
            </a:r>
            <a:r>
              <a:rPr lang="en-GB" dirty="0" smtClean="0"/>
              <a:t> </a:t>
            </a:r>
            <a:endParaRPr lang="en-GB" dirty="0"/>
          </a:p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071" y="6176964"/>
            <a:ext cx="6284258" cy="544512"/>
          </a:xfrm>
        </p:spPr>
        <p:txBody>
          <a:bodyPr/>
          <a:lstStyle/>
          <a:p>
            <a:r>
              <a:rPr lang="en-GB" sz="2000" dirty="0">
                <a:solidFill>
                  <a:srgbClr val="0070C0"/>
                </a:solidFill>
              </a:rPr>
              <a:t>Global WordNet </a:t>
            </a:r>
            <a:r>
              <a:rPr lang="en-GB" sz="2000" dirty="0" smtClean="0">
                <a:solidFill>
                  <a:srgbClr val="0070C0"/>
                </a:solidFill>
              </a:rPr>
              <a:t>Conference </a:t>
            </a:r>
            <a:r>
              <a:rPr lang="en-GB" sz="2000" dirty="0">
                <a:solidFill>
                  <a:srgbClr val="0070C0"/>
                </a:solidFill>
              </a:rPr>
              <a:t>2016</a:t>
            </a:r>
          </a:p>
          <a:p>
            <a:endParaRPr lang="en-GB" sz="20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5" r="59759" b="5882"/>
          <a:stretch/>
        </p:blipFill>
        <p:spPr>
          <a:xfrm>
            <a:off x="10632141" y="23813"/>
            <a:ext cx="1559859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51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2800" b="1" dirty="0" smtClean="0"/>
              <a:t>Manually/ </a:t>
            </a:r>
            <a:r>
              <a:rPr lang="en-GB" sz="2800" b="1" dirty="0"/>
              <a:t>automatically selected pairs </a:t>
            </a:r>
            <a:r>
              <a:rPr lang="en-GB" sz="2800" b="1" dirty="0" smtClean="0"/>
              <a:t>with different  frequency thresholds</a:t>
            </a:r>
            <a:r>
              <a:rPr lang="en-GB" sz="2800" b="1" dirty="0"/>
              <a:t/>
            </a:r>
            <a:br>
              <a:rPr lang="en-GB" sz="2800" b="1" dirty="0"/>
            </a:br>
            <a:endParaRPr lang="en-GB" sz="28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51452" y="1547813"/>
            <a:ext cx="9780689" cy="418189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r-Latn-RS" dirty="0" smtClean="0"/>
          </a:p>
          <a:p>
            <a:endParaRPr lang="sr-Latn-RS" dirty="0" smtClean="0"/>
          </a:p>
          <a:p>
            <a:endParaRPr lang="sr-Cyrl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071" y="6176964"/>
            <a:ext cx="6284258" cy="544512"/>
          </a:xfrm>
        </p:spPr>
        <p:txBody>
          <a:bodyPr/>
          <a:lstStyle/>
          <a:p>
            <a:r>
              <a:rPr lang="en-GB" sz="2000" dirty="0">
                <a:solidFill>
                  <a:srgbClr val="0070C0"/>
                </a:solidFill>
              </a:rPr>
              <a:t>Global WordNet </a:t>
            </a:r>
            <a:r>
              <a:rPr lang="en-GB" sz="2000" dirty="0" smtClean="0">
                <a:solidFill>
                  <a:srgbClr val="0070C0"/>
                </a:solidFill>
              </a:rPr>
              <a:t>Conference</a:t>
            </a:r>
            <a:r>
              <a:rPr lang="en-GB" sz="2000" dirty="0">
                <a:solidFill>
                  <a:srgbClr val="0070C0"/>
                </a:solidFill>
              </a:rPr>
              <a:t> </a:t>
            </a:r>
            <a:r>
              <a:rPr lang="en-GB" sz="2000" dirty="0" smtClean="0">
                <a:solidFill>
                  <a:srgbClr val="0070C0"/>
                </a:solidFill>
              </a:rPr>
              <a:t>2016</a:t>
            </a:r>
            <a:endParaRPr lang="en-GB" sz="2000" dirty="0">
              <a:solidFill>
                <a:srgbClr val="0070C0"/>
              </a:solidFill>
            </a:endParaRPr>
          </a:p>
          <a:p>
            <a:endParaRPr lang="sr-Latn-RS" sz="2000" dirty="0">
              <a:solidFill>
                <a:srgbClr val="0070C0"/>
              </a:solidFill>
            </a:endParaRPr>
          </a:p>
          <a:p>
            <a:endParaRPr lang="en-GB" sz="20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5" r="59759" b="5882"/>
          <a:stretch/>
        </p:blipFill>
        <p:spPr>
          <a:xfrm>
            <a:off x="10632141" y="23813"/>
            <a:ext cx="1559859" cy="1524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199" y="2057280"/>
            <a:ext cx="9793941" cy="352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61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 err="1" smtClean="0"/>
              <a:t>Adj</a:t>
            </a:r>
            <a:r>
              <a:rPr lang="en-GB" sz="3600" b="1" dirty="0" smtClean="0"/>
              <a:t>-N </a:t>
            </a:r>
            <a:r>
              <a:rPr lang="en-GB" sz="3600" b="1" dirty="0"/>
              <a:t>constructs as evaluated by online participants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071" y="6176964"/>
            <a:ext cx="6284258" cy="544512"/>
          </a:xfrm>
        </p:spPr>
        <p:txBody>
          <a:bodyPr/>
          <a:lstStyle/>
          <a:p>
            <a:endParaRPr lang="en-GB" sz="2000" dirty="0">
              <a:solidFill>
                <a:srgbClr val="0070C0"/>
              </a:solidFill>
            </a:endParaRPr>
          </a:p>
          <a:p>
            <a:endParaRPr lang="sr-Latn-RS" sz="2000" dirty="0">
              <a:solidFill>
                <a:srgbClr val="0070C0"/>
              </a:solidFill>
            </a:endParaRPr>
          </a:p>
          <a:p>
            <a:endParaRPr lang="en-GB" sz="20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5" r="59759" b="5882"/>
          <a:stretch/>
        </p:blipFill>
        <p:spPr>
          <a:xfrm>
            <a:off x="10632141" y="23813"/>
            <a:ext cx="1559859" cy="1524000"/>
          </a:xfrm>
          <a:prstGeom prst="rect">
            <a:avLst/>
          </a:prstGeom>
        </p:spPr>
      </p:pic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7467540"/>
              </p:ext>
            </p:extLst>
          </p:nvPr>
        </p:nvGraphicFramePr>
        <p:xfrm>
          <a:off x="838200" y="1553497"/>
          <a:ext cx="9793941" cy="5193411"/>
        </p:xfrm>
        <a:graphic>
          <a:graphicData uri="http://schemas.openxmlformats.org/drawingml/2006/table">
            <a:tbl>
              <a:tblPr firstRow="1" firstCol="1" bandRow="1"/>
              <a:tblGrid>
                <a:gridCol w="4867926"/>
                <a:gridCol w="4926015"/>
              </a:tblGrid>
              <a:tr h="3785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out of 5 votes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or less out of 5 votes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46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b="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Tačan</a:t>
                      </a:r>
                      <a:r>
                        <a:rPr lang="en-GB" sz="28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800" b="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kao</a:t>
                      </a:r>
                      <a:r>
                        <a:rPr lang="en-GB" sz="28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sat “Like clockwork”</a:t>
                      </a:r>
                      <a:endParaRPr lang="en-GB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Brz</a:t>
                      </a:r>
                      <a:r>
                        <a:rPr lang="en-GB" sz="2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80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kao</a:t>
                      </a:r>
                      <a:r>
                        <a:rPr lang="en-GB" sz="2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80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misao</a:t>
                      </a:r>
                      <a:r>
                        <a:rPr lang="en-GB" sz="2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 </a:t>
                      </a:r>
                      <a:r>
                        <a:rPr lang="en-GB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“Quick as a thought”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77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Hladan</a:t>
                      </a:r>
                      <a:r>
                        <a:rPr lang="en-GB" sz="2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80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kao</a:t>
                      </a:r>
                      <a:r>
                        <a:rPr lang="en-GB" sz="2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led </a:t>
                      </a:r>
                      <a:r>
                        <a:rPr lang="en-GB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“Cold as ice”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Lak </a:t>
                      </a:r>
                      <a:r>
                        <a:rPr lang="en-GB" sz="280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kao</a:t>
                      </a:r>
                      <a:r>
                        <a:rPr lang="en-GB" sz="2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80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ptica</a:t>
                      </a:r>
                      <a:r>
                        <a:rPr lang="en-GB" sz="2800" i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sr-Latn-RS" sz="2800" i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800" i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050" i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Frequency of occurrence in the Corpus k ≥ 4, but were not selected in the survey.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“Light as a bird”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46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Hladan</a:t>
                      </a:r>
                      <a:r>
                        <a:rPr lang="en-GB" sz="2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80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kao</a:t>
                      </a:r>
                      <a:r>
                        <a:rPr lang="en-GB" sz="2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80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špricer</a:t>
                      </a:r>
                      <a:r>
                        <a:rPr lang="en-GB" sz="2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“Cool as spritzer”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Beo</a:t>
                      </a:r>
                      <a:r>
                        <a:rPr lang="en-GB" sz="2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80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kao</a:t>
                      </a:r>
                      <a:r>
                        <a:rPr lang="en-GB" sz="2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80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kreda</a:t>
                      </a:r>
                      <a:endParaRPr lang="en-GB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“White as chalk”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46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Tvrdoglav</a:t>
                      </a:r>
                      <a:r>
                        <a:rPr lang="en-GB" sz="2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80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kao</a:t>
                      </a:r>
                      <a:r>
                        <a:rPr lang="en-GB" sz="2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80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mazga</a:t>
                      </a:r>
                      <a:r>
                        <a:rPr lang="en-GB" sz="2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“Stubborn as a mule”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Debeo</a:t>
                      </a:r>
                      <a:r>
                        <a:rPr lang="en-GB" sz="2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80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kao</a:t>
                      </a:r>
                      <a:r>
                        <a:rPr lang="en-GB" sz="2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bure</a:t>
                      </a:r>
                      <a:endParaRPr lang="en-GB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“Fat as a barrel”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46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Lagan </a:t>
                      </a:r>
                      <a:r>
                        <a:rPr lang="en-GB" sz="280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kao</a:t>
                      </a:r>
                      <a:r>
                        <a:rPr lang="en-GB" sz="2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80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pero</a:t>
                      </a:r>
                      <a:r>
                        <a:rPr lang="en-GB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“Light as a </a:t>
                      </a:r>
                      <a:r>
                        <a:rPr lang="en-GB" sz="2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feather</a:t>
                      </a:r>
                      <a:r>
                        <a:rPr lang="en-GB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Blistav</a:t>
                      </a:r>
                      <a:r>
                        <a:rPr lang="en-GB" sz="2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80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kao</a:t>
                      </a:r>
                      <a:r>
                        <a:rPr lang="en-GB" sz="2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800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zvezda</a:t>
                      </a:r>
                      <a:r>
                        <a:rPr lang="en-GB" sz="2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“Shiny </a:t>
                      </a:r>
                      <a:r>
                        <a:rPr lang="en-GB" sz="2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 </a:t>
                      </a:r>
                      <a:r>
                        <a:rPr lang="en-GB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star”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024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000" dirty="0" smtClean="0"/>
              <a:t>Future work</a:t>
            </a:r>
            <a:endParaRPr lang="en-GB" sz="40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err="1" smtClean="0"/>
              <a:t>Another</a:t>
            </a:r>
            <a:r>
              <a:rPr lang="sr-Latn-RS" dirty="0" smtClean="0"/>
              <a:t> </a:t>
            </a:r>
            <a:r>
              <a:rPr lang="en-GB" dirty="0" smtClean="0"/>
              <a:t>survey</a:t>
            </a:r>
            <a:r>
              <a:rPr lang="sr-Latn-RS" dirty="0" smtClean="0"/>
              <a:t> </a:t>
            </a:r>
            <a:r>
              <a:rPr lang="sr-Latn-RS" dirty="0" err="1" smtClean="0"/>
              <a:t>with</a:t>
            </a:r>
            <a:r>
              <a:rPr lang="sr-Latn-RS" dirty="0" smtClean="0"/>
              <a:t> </a:t>
            </a:r>
            <a:r>
              <a:rPr lang="sr-Latn-RS" dirty="0" err="1" smtClean="0"/>
              <a:t>randomly</a:t>
            </a:r>
            <a:r>
              <a:rPr lang="sr-Latn-RS" dirty="0" smtClean="0"/>
              <a:t> </a:t>
            </a:r>
            <a:r>
              <a:rPr lang="sr-Latn-RS" dirty="0" err="1" smtClean="0"/>
              <a:t>chosen</a:t>
            </a:r>
            <a:r>
              <a:rPr lang="sr-Latn-RS" dirty="0" smtClean="0"/>
              <a:t> </a:t>
            </a:r>
            <a:r>
              <a:rPr lang="sr-Latn-RS" dirty="0" err="1" smtClean="0"/>
              <a:t>pairs</a:t>
            </a:r>
            <a:endParaRPr lang="en-GB" dirty="0" smtClean="0"/>
          </a:p>
          <a:p>
            <a:endParaRPr lang="sr-Latn-RS" dirty="0" smtClean="0"/>
          </a:p>
          <a:p>
            <a:pPr marL="0" indent="0">
              <a:buNone/>
            </a:pPr>
            <a:endParaRPr lang="sr-Latn-RS" dirty="0" smtClean="0"/>
          </a:p>
          <a:p>
            <a:r>
              <a:rPr lang="sr-Latn-RS" dirty="0" err="1" smtClean="0"/>
              <a:t>Advertised</a:t>
            </a:r>
            <a:r>
              <a:rPr lang="sr-Latn-RS" dirty="0" smtClean="0"/>
              <a:t> </a:t>
            </a:r>
            <a:r>
              <a:rPr lang="sr-Latn-RS" dirty="0" err="1" smtClean="0"/>
              <a:t>through</a:t>
            </a:r>
            <a:r>
              <a:rPr lang="sr-Latn-RS" dirty="0" smtClean="0"/>
              <a:t> </a:t>
            </a:r>
            <a:r>
              <a:rPr lang="sr-Latn-RS" dirty="0" err="1" smtClean="0"/>
              <a:t>the</a:t>
            </a:r>
            <a:r>
              <a:rPr lang="sr-Latn-RS" dirty="0" smtClean="0"/>
              <a:t> FB </a:t>
            </a:r>
            <a:r>
              <a:rPr lang="sr-Latn-RS" dirty="0" err="1" smtClean="0"/>
              <a:t>page</a:t>
            </a:r>
            <a:r>
              <a:rPr lang="sr-Latn-RS" dirty="0" smtClean="0"/>
              <a:t> </a:t>
            </a:r>
            <a:r>
              <a:rPr lang="sr-Latn-RS" dirty="0" err="1" smtClean="0"/>
              <a:t>of</a:t>
            </a:r>
            <a:r>
              <a:rPr lang="sr-Latn-RS" dirty="0" smtClean="0"/>
              <a:t> </a:t>
            </a:r>
            <a:r>
              <a:rPr lang="sr-Latn-RS" dirty="0" err="1" smtClean="0"/>
              <a:t>the</a:t>
            </a:r>
            <a:r>
              <a:rPr lang="sr-Latn-RS" dirty="0" smtClean="0"/>
              <a:t> </a:t>
            </a:r>
            <a:r>
              <a:rPr lang="sr-Latn-RS" i="1" dirty="0" err="1" smtClean="0"/>
              <a:t>Society</a:t>
            </a:r>
            <a:r>
              <a:rPr lang="sr-Latn-RS" i="1" dirty="0" smtClean="0"/>
              <a:t> </a:t>
            </a:r>
            <a:r>
              <a:rPr lang="sr-Latn-RS" i="1" dirty="0" err="1" smtClean="0"/>
              <a:t>for</a:t>
            </a:r>
            <a:r>
              <a:rPr lang="sr-Latn-RS" i="1" dirty="0" smtClean="0"/>
              <a:t> </a:t>
            </a:r>
            <a:r>
              <a:rPr lang="sr-Latn-RS" i="1" dirty="0" err="1" smtClean="0"/>
              <a:t>Language</a:t>
            </a:r>
            <a:r>
              <a:rPr lang="sr-Latn-RS" i="1" dirty="0" smtClean="0"/>
              <a:t> </a:t>
            </a:r>
            <a:r>
              <a:rPr lang="sr-Latn-RS" i="1" dirty="0" err="1" smtClean="0"/>
              <a:t>Resources</a:t>
            </a:r>
            <a:r>
              <a:rPr lang="sr-Latn-RS" i="1" dirty="0" smtClean="0"/>
              <a:t> </a:t>
            </a:r>
            <a:r>
              <a:rPr lang="sr-Latn-RS" i="1" dirty="0" err="1" smtClean="0"/>
              <a:t>and</a:t>
            </a:r>
            <a:r>
              <a:rPr lang="sr-Latn-RS" i="1" dirty="0"/>
              <a:t> </a:t>
            </a:r>
            <a:r>
              <a:rPr lang="sr-Latn-RS" i="1" dirty="0" err="1" smtClean="0"/>
              <a:t>Technology</a:t>
            </a:r>
            <a:r>
              <a:rPr lang="sr-Latn-RS" dirty="0" smtClean="0"/>
              <a:t> as </a:t>
            </a:r>
            <a:r>
              <a:rPr lang="sr-Latn-RS" dirty="0" err="1" smtClean="0"/>
              <a:t>well</a:t>
            </a:r>
            <a:r>
              <a:rPr lang="sr-Latn-RS" dirty="0" smtClean="0"/>
              <a:t> as </a:t>
            </a:r>
            <a:r>
              <a:rPr lang="sr-Latn-RS" dirty="0" err="1" smtClean="0"/>
              <a:t>like</a:t>
            </a:r>
            <a:r>
              <a:rPr lang="sr-Latn-RS" dirty="0" smtClean="0"/>
              <a:t> </a:t>
            </a:r>
            <a:r>
              <a:rPr lang="sr-Latn-RS" dirty="0" err="1" smtClean="0"/>
              <a:t>before</a:t>
            </a:r>
            <a:r>
              <a:rPr lang="en-GB" dirty="0"/>
              <a:t> </a:t>
            </a:r>
            <a:r>
              <a:rPr lang="en-GB" dirty="0" smtClean="0"/>
              <a:t>– l</a:t>
            </a:r>
            <a:r>
              <a:rPr lang="sr-Latn-RS" dirty="0" err="1" smtClean="0"/>
              <a:t>ess</a:t>
            </a:r>
            <a:r>
              <a:rPr lang="sr-Latn-RS" dirty="0" smtClean="0"/>
              <a:t> </a:t>
            </a:r>
            <a:r>
              <a:rPr lang="sr-Latn-RS" dirty="0" err="1" smtClean="0"/>
              <a:t>participants</a:t>
            </a:r>
            <a:r>
              <a:rPr lang="sr-Latn-RS" dirty="0" smtClean="0"/>
              <a:t> but more </a:t>
            </a:r>
            <a:r>
              <a:rPr lang="sr-Latn-RS" dirty="0" err="1" smtClean="0"/>
              <a:t>reliable</a:t>
            </a:r>
            <a:r>
              <a:rPr lang="sr-Latn-RS" dirty="0" smtClean="0"/>
              <a:t> </a:t>
            </a:r>
            <a:r>
              <a:rPr lang="sr-Latn-RS" dirty="0" err="1" smtClean="0"/>
              <a:t>ones</a:t>
            </a:r>
            <a:r>
              <a:rPr lang="en-GB" dirty="0" smtClean="0"/>
              <a:t> – </a:t>
            </a:r>
            <a:r>
              <a:rPr lang="sr-Latn-RS" dirty="0" smtClean="0"/>
              <a:t>„</a:t>
            </a:r>
            <a:r>
              <a:rPr lang="sr-Latn-RS" dirty="0" err="1" smtClean="0"/>
              <a:t>Friendsourcing</a:t>
            </a:r>
            <a:r>
              <a:rPr lang="sr-Latn-RS" dirty="0" smtClean="0"/>
              <a:t>“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sr-Latn-R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071" y="6176964"/>
            <a:ext cx="6284258" cy="544512"/>
          </a:xfrm>
        </p:spPr>
        <p:txBody>
          <a:bodyPr/>
          <a:lstStyle/>
          <a:p>
            <a:r>
              <a:rPr lang="en-GB" sz="2000" dirty="0">
                <a:solidFill>
                  <a:srgbClr val="0070C0"/>
                </a:solidFill>
              </a:rPr>
              <a:t>Global WordNet </a:t>
            </a:r>
            <a:r>
              <a:rPr lang="en-GB" sz="2000" dirty="0" smtClean="0">
                <a:solidFill>
                  <a:srgbClr val="0070C0"/>
                </a:solidFill>
              </a:rPr>
              <a:t>Conference</a:t>
            </a:r>
            <a:r>
              <a:rPr lang="en-GB" sz="2000" dirty="0">
                <a:solidFill>
                  <a:srgbClr val="0070C0"/>
                </a:solidFill>
              </a:rPr>
              <a:t> </a:t>
            </a:r>
            <a:r>
              <a:rPr lang="en-GB" sz="2000" dirty="0" smtClean="0">
                <a:solidFill>
                  <a:srgbClr val="0070C0"/>
                </a:solidFill>
              </a:rPr>
              <a:t>2016</a:t>
            </a:r>
            <a:endParaRPr lang="en-GB" sz="2000" dirty="0">
              <a:solidFill>
                <a:srgbClr val="0070C0"/>
              </a:solidFill>
            </a:endParaRPr>
          </a:p>
          <a:p>
            <a:endParaRPr lang="sr-Latn-RS" sz="20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5" r="59759" b="5882"/>
          <a:stretch/>
        </p:blipFill>
        <p:spPr>
          <a:xfrm>
            <a:off x="10632141" y="23813"/>
            <a:ext cx="1559859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30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en-GB" sz="5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32012" y="1758439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r-Latn-RS" sz="4400" dirty="0" smtClean="0"/>
          </a:p>
          <a:p>
            <a:pPr marL="0" indent="0" algn="ctr">
              <a:buNone/>
            </a:pPr>
            <a:r>
              <a:rPr lang="sr-Latn-RS" sz="5400" dirty="0" err="1">
                <a:solidFill>
                  <a:schemeClr val="accent5">
                    <a:lumMod val="75000"/>
                  </a:schemeClr>
                </a:solidFill>
              </a:rPr>
              <a:t>Thank</a:t>
            </a:r>
            <a:r>
              <a:rPr lang="sr-Latn-RS" sz="5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sr-Latn-RS" sz="5400" dirty="0" err="1">
                <a:solidFill>
                  <a:schemeClr val="accent5">
                    <a:lumMod val="75000"/>
                  </a:schemeClr>
                </a:solidFill>
              </a:rPr>
              <a:t>you</a:t>
            </a:r>
            <a:r>
              <a:rPr lang="sr-Latn-RS" sz="5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5400" dirty="0" smtClean="0">
                <a:solidFill>
                  <a:schemeClr val="accent5">
                    <a:lumMod val="75000"/>
                  </a:schemeClr>
                </a:solidFill>
              </a:rPr>
              <a:t>for your attention!</a:t>
            </a:r>
            <a:endParaRPr lang="en-GB" sz="5400" dirty="0" smtClean="0">
              <a:solidFill>
                <a:schemeClr val="accent5">
                  <a:lumMod val="75000"/>
                </a:schemeClr>
              </a:solidFill>
              <a:sym typeface="Wingdings" panose="05000000000000000000" pitchFamily="2" charset="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51413" y="5559228"/>
            <a:ext cx="5235388" cy="1162248"/>
          </a:xfrm>
        </p:spPr>
        <p:txBody>
          <a:bodyPr/>
          <a:lstStyle/>
          <a:p>
            <a:r>
              <a:rPr lang="en-GB" sz="2000" dirty="0">
                <a:solidFill>
                  <a:srgbClr val="0070C0"/>
                </a:solidFill>
              </a:rPr>
              <a:t>Global WordNet </a:t>
            </a:r>
            <a:r>
              <a:rPr lang="en-GB" sz="2000" dirty="0" smtClean="0">
                <a:solidFill>
                  <a:srgbClr val="0070C0"/>
                </a:solidFill>
              </a:rPr>
              <a:t>Conference</a:t>
            </a:r>
            <a:r>
              <a:rPr lang="en-GB" sz="2000" dirty="0">
                <a:solidFill>
                  <a:srgbClr val="0070C0"/>
                </a:solidFill>
              </a:rPr>
              <a:t> </a:t>
            </a:r>
            <a:r>
              <a:rPr lang="en-GB" sz="2000" dirty="0" smtClean="0">
                <a:solidFill>
                  <a:srgbClr val="0070C0"/>
                </a:solidFill>
              </a:rPr>
              <a:t>2016</a:t>
            </a:r>
            <a:endParaRPr lang="en-GB" sz="2000" dirty="0">
              <a:solidFill>
                <a:srgbClr val="0070C0"/>
              </a:solidFill>
            </a:endParaRPr>
          </a:p>
          <a:p>
            <a:endParaRPr lang="sr-Latn-RS" sz="20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5" r="59759" b="5882"/>
          <a:stretch/>
        </p:blipFill>
        <p:spPr>
          <a:xfrm>
            <a:off x="10632141" y="23813"/>
            <a:ext cx="1559859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40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Motivation</a:t>
            </a:r>
            <a:endParaRPr lang="en-GB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New semantic relations </a:t>
            </a:r>
            <a:r>
              <a:rPr lang="en-GB" dirty="0"/>
              <a:t>improve the detection of ﬁgurative language and sentiment analysis (SA</a:t>
            </a:r>
            <a:r>
              <a:rPr lang="en-GB" dirty="0" smtClean="0"/>
              <a:t>)</a:t>
            </a:r>
          </a:p>
          <a:p>
            <a:endParaRPr lang="en-GB" dirty="0" smtClean="0"/>
          </a:p>
          <a:p>
            <a:r>
              <a:rPr lang="en-GB" dirty="0" smtClean="0"/>
              <a:t>Connection with other semantic resources for Serbian (e.g. Ontology of Rhetorical Figures)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071" y="6176964"/>
            <a:ext cx="6284258" cy="544512"/>
          </a:xfrm>
        </p:spPr>
        <p:txBody>
          <a:bodyPr/>
          <a:lstStyle/>
          <a:p>
            <a:r>
              <a:rPr lang="en-GB" sz="2000" dirty="0">
                <a:solidFill>
                  <a:srgbClr val="0070C0"/>
                </a:solidFill>
              </a:rPr>
              <a:t>Global WordNet </a:t>
            </a:r>
            <a:r>
              <a:rPr lang="en-GB" sz="2000" dirty="0" smtClean="0">
                <a:solidFill>
                  <a:srgbClr val="0070C0"/>
                </a:solidFill>
              </a:rPr>
              <a:t>Conference</a:t>
            </a:r>
            <a:r>
              <a:rPr lang="en-GB" sz="2000" dirty="0">
                <a:solidFill>
                  <a:srgbClr val="0070C0"/>
                </a:solidFill>
              </a:rPr>
              <a:t> </a:t>
            </a:r>
            <a:r>
              <a:rPr lang="en-GB" sz="2000" dirty="0" smtClean="0">
                <a:solidFill>
                  <a:srgbClr val="0070C0"/>
                </a:solidFill>
              </a:rPr>
              <a:t>2016</a:t>
            </a:r>
            <a:endParaRPr lang="en-GB" sz="2000" dirty="0">
              <a:solidFill>
                <a:srgbClr val="0070C0"/>
              </a:solidFill>
            </a:endParaRPr>
          </a:p>
          <a:p>
            <a:endParaRPr lang="en-GB" sz="20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5" r="59759" b="5882"/>
          <a:stretch/>
        </p:blipFill>
        <p:spPr>
          <a:xfrm>
            <a:off x="10632141" y="23813"/>
            <a:ext cx="1559859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79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Motivation</a:t>
            </a:r>
            <a:endParaRPr lang="en-GB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i="1" dirty="0" smtClean="0"/>
              <a:t>Simile</a:t>
            </a:r>
            <a:r>
              <a:rPr lang="en-GB" dirty="0" smtClean="0"/>
              <a:t> – the </a:t>
            </a:r>
            <a:r>
              <a:rPr lang="en-GB" dirty="0"/>
              <a:t>rhetorical figure of </a:t>
            </a:r>
            <a:r>
              <a:rPr lang="en-GB" dirty="0" smtClean="0"/>
              <a:t>comparison inspiration for the new relation </a:t>
            </a:r>
          </a:p>
          <a:p>
            <a:endParaRPr lang="en-GB" dirty="0" smtClean="0"/>
          </a:p>
          <a:p>
            <a:r>
              <a:rPr lang="en-GB" dirty="0"/>
              <a:t>Simile have a high frequency of occurrence in a natural </a:t>
            </a:r>
            <a:r>
              <a:rPr lang="en-GB" dirty="0" smtClean="0"/>
              <a:t>language</a:t>
            </a:r>
          </a:p>
          <a:p>
            <a:endParaRPr lang="en-GB" dirty="0" smtClean="0"/>
          </a:p>
          <a:p>
            <a:r>
              <a:rPr lang="en-GB" dirty="0"/>
              <a:t>&lt;</a:t>
            </a:r>
            <a:r>
              <a:rPr lang="en-GB" dirty="0" smtClean="0"/>
              <a:t>Adjective&gt; as &lt;Noun&gt; structure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071" y="6176964"/>
            <a:ext cx="6284258" cy="544512"/>
          </a:xfrm>
        </p:spPr>
        <p:txBody>
          <a:bodyPr/>
          <a:lstStyle/>
          <a:p>
            <a:r>
              <a:rPr lang="en-GB" sz="2000" dirty="0">
                <a:solidFill>
                  <a:srgbClr val="0070C0"/>
                </a:solidFill>
              </a:rPr>
              <a:t>Global WordNet </a:t>
            </a:r>
            <a:r>
              <a:rPr lang="en-GB" sz="2000" dirty="0" smtClean="0">
                <a:solidFill>
                  <a:srgbClr val="0070C0"/>
                </a:solidFill>
              </a:rPr>
              <a:t>Conference</a:t>
            </a:r>
            <a:r>
              <a:rPr lang="en-GB" sz="2000" dirty="0">
                <a:solidFill>
                  <a:srgbClr val="0070C0"/>
                </a:solidFill>
              </a:rPr>
              <a:t> </a:t>
            </a:r>
            <a:r>
              <a:rPr lang="en-GB" sz="2000" dirty="0" smtClean="0">
                <a:solidFill>
                  <a:srgbClr val="0070C0"/>
                </a:solidFill>
              </a:rPr>
              <a:t>2016</a:t>
            </a:r>
            <a:endParaRPr lang="en-GB" sz="2000" dirty="0">
              <a:solidFill>
                <a:srgbClr val="0070C0"/>
              </a:solidFill>
            </a:endParaRPr>
          </a:p>
          <a:p>
            <a:endParaRPr lang="en-GB" sz="20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5" r="59759" b="5882"/>
          <a:stretch/>
        </p:blipFill>
        <p:spPr>
          <a:xfrm>
            <a:off x="10632141" y="23813"/>
            <a:ext cx="1559859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97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Semantic relations in WN</a:t>
            </a:r>
            <a:endParaRPr lang="en-GB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Between </a:t>
            </a:r>
            <a:r>
              <a:rPr lang="en-GB" i="1" dirty="0" smtClean="0"/>
              <a:t>noun </a:t>
            </a:r>
            <a:r>
              <a:rPr lang="en-GB" i="1" dirty="0" err="1" smtClean="0"/>
              <a:t>synsets</a:t>
            </a:r>
            <a:r>
              <a:rPr lang="ru-RU" dirty="0" smtClean="0"/>
              <a:t>:</a:t>
            </a:r>
            <a:r>
              <a:rPr lang="en-GB" dirty="0" smtClean="0"/>
              <a:t> synonymy, </a:t>
            </a:r>
            <a:r>
              <a:rPr lang="en-GB" dirty="0" err="1" smtClean="0"/>
              <a:t>antonymy</a:t>
            </a:r>
            <a:r>
              <a:rPr lang="en-GB" dirty="0" smtClean="0"/>
              <a:t>, hyponymy/</a:t>
            </a:r>
            <a:r>
              <a:rPr lang="en-GB" dirty="0" err="1" smtClean="0"/>
              <a:t>hyperonymy</a:t>
            </a:r>
            <a:r>
              <a:rPr lang="en-GB" dirty="0" smtClean="0"/>
              <a:t> and </a:t>
            </a:r>
            <a:r>
              <a:rPr lang="en-GB" dirty="0" err="1" smtClean="0"/>
              <a:t>meronymy</a:t>
            </a:r>
            <a:r>
              <a:rPr lang="en-GB" dirty="0" smtClean="0"/>
              <a:t>/</a:t>
            </a:r>
            <a:r>
              <a:rPr lang="en-GB" dirty="0" err="1" smtClean="0"/>
              <a:t>holonymy</a:t>
            </a:r>
            <a:endParaRPr lang="en-GB" dirty="0"/>
          </a:p>
          <a:p>
            <a:r>
              <a:rPr lang="ru-RU" dirty="0" smtClean="0"/>
              <a:t> </a:t>
            </a:r>
            <a:r>
              <a:rPr lang="en-GB" dirty="0" smtClean="0"/>
              <a:t>Between verb </a:t>
            </a:r>
            <a:r>
              <a:rPr lang="en-GB" dirty="0" err="1" smtClean="0"/>
              <a:t>synsets</a:t>
            </a:r>
            <a:r>
              <a:rPr lang="ru-RU" dirty="0" smtClean="0"/>
              <a:t>:</a:t>
            </a:r>
            <a:r>
              <a:rPr lang="en-GB" dirty="0" smtClean="0"/>
              <a:t> </a:t>
            </a:r>
            <a:r>
              <a:rPr lang="en-GB" dirty="0" err="1" smtClean="0"/>
              <a:t>troponymy</a:t>
            </a:r>
            <a:r>
              <a:rPr lang="en-GB" dirty="0" smtClean="0"/>
              <a:t>, implication and </a:t>
            </a:r>
            <a:r>
              <a:rPr lang="en-GB" dirty="0" err="1" smtClean="0"/>
              <a:t>casuality</a:t>
            </a:r>
            <a:endParaRPr lang="en-GB" dirty="0" smtClean="0"/>
          </a:p>
          <a:p>
            <a:r>
              <a:rPr lang="en-GB" i="1" dirty="0"/>
              <a:t>Cross-POS</a:t>
            </a:r>
            <a:r>
              <a:rPr lang="en-GB" dirty="0"/>
              <a:t> </a:t>
            </a:r>
            <a:r>
              <a:rPr lang="en-GB" dirty="0" smtClean="0"/>
              <a:t>– “</a:t>
            </a:r>
            <a:r>
              <a:rPr lang="en-GB" dirty="0" err="1" smtClean="0"/>
              <a:t>morphosemantic</a:t>
            </a:r>
            <a:r>
              <a:rPr lang="en-GB" dirty="0"/>
              <a:t>” </a:t>
            </a:r>
            <a:r>
              <a:rPr lang="en-GB" dirty="0" smtClean="0"/>
              <a:t>links: </a:t>
            </a:r>
            <a:r>
              <a:rPr lang="en-GB" dirty="0"/>
              <a:t>observe (verb), observant (adjective) observation, observatory (nouns</a:t>
            </a:r>
            <a:r>
              <a:rPr lang="en-GB" dirty="0" smtClean="0"/>
              <a:t>)</a:t>
            </a:r>
          </a:p>
          <a:p>
            <a:r>
              <a:rPr lang="en-GB" dirty="0" smtClean="0"/>
              <a:t> For noun-verb pairs, </a:t>
            </a:r>
            <a:r>
              <a:rPr lang="en-GB" dirty="0"/>
              <a:t>the semantic role of the noun with respect to the verb has been specified: {sleeper, </a:t>
            </a:r>
            <a:r>
              <a:rPr lang="en-GB" dirty="0" err="1"/>
              <a:t>sleeping_car</a:t>
            </a:r>
            <a:r>
              <a:rPr lang="en-GB" dirty="0"/>
              <a:t>} is the LOCATION for {sleep} and {painter}is the AGENT of {paint}, while {painting, picture} is its RESULT</a:t>
            </a:r>
            <a:endParaRPr lang="sr-Latn-RS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071" y="6176964"/>
            <a:ext cx="6284258" cy="544512"/>
          </a:xfrm>
        </p:spPr>
        <p:txBody>
          <a:bodyPr/>
          <a:lstStyle/>
          <a:p>
            <a:r>
              <a:rPr lang="en-GB" sz="2000" dirty="0">
                <a:solidFill>
                  <a:srgbClr val="0070C0"/>
                </a:solidFill>
              </a:rPr>
              <a:t>Global WordNet </a:t>
            </a:r>
            <a:r>
              <a:rPr lang="en-GB" sz="2000" dirty="0" smtClean="0">
                <a:solidFill>
                  <a:srgbClr val="0070C0"/>
                </a:solidFill>
              </a:rPr>
              <a:t>Conference</a:t>
            </a:r>
            <a:r>
              <a:rPr lang="en-GB" sz="2000" dirty="0">
                <a:solidFill>
                  <a:srgbClr val="0070C0"/>
                </a:solidFill>
              </a:rPr>
              <a:t> </a:t>
            </a:r>
            <a:r>
              <a:rPr lang="en-GB" sz="2000" dirty="0" smtClean="0">
                <a:solidFill>
                  <a:srgbClr val="0070C0"/>
                </a:solidFill>
              </a:rPr>
              <a:t>2016</a:t>
            </a:r>
            <a:endParaRPr lang="en-GB" sz="2000" dirty="0">
              <a:solidFill>
                <a:srgbClr val="0070C0"/>
              </a:solidFill>
            </a:endParaRPr>
          </a:p>
          <a:p>
            <a:endParaRPr lang="en-GB" sz="20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5" r="59759" b="5882"/>
          <a:stretch/>
        </p:blipFill>
        <p:spPr>
          <a:xfrm>
            <a:off x="10632141" y="23813"/>
            <a:ext cx="1559859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18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 err="1" smtClean="0"/>
              <a:t>Serbian</a:t>
            </a:r>
            <a:r>
              <a:rPr lang="sr-Latn-RS" b="1" dirty="0" smtClean="0"/>
              <a:t> </a:t>
            </a:r>
            <a:r>
              <a:rPr lang="sr-Latn-RS" b="1" dirty="0" err="1" smtClean="0"/>
              <a:t>WordNet</a:t>
            </a:r>
            <a:r>
              <a:rPr lang="sr-Latn-RS" b="1" dirty="0" smtClean="0"/>
              <a:t> </a:t>
            </a:r>
            <a:endParaRPr lang="en-GB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 err="1" smtClean="0"/>
              <a:t>Developed</a:t>
            </a:r>
            <a:r>
              <a:rPr lang="sr-Latn-RS" dirty="0" smtClean="0"/>
              <a:t> in </a:t>
            </a:r>
            <a:r>
              <a:rPr lang="sr-Latn-RS" dirty="0" err="1" smtClean="0"/>
              <a:t>the</a:t>
            </a:r>
            <a:r>
              <a:rPr lang="sr-Latn-RS" dirty="0" smtClean="0"/>
              <a:t> </a:t>
            </a:r>
            <a:r>
              <a:rPr lang="sr-Latn-RS" dirty="0" err="1" smtClean="0"/>
              <a:t>scope</a:t>
            </a:r>
            <a:r>
              <a:rPr lang="sr-Latn-RS" dirty="0" smtClean="0"/>
              <a:t> </a:t>
            </a:r>
            <a:r>
              <a:rPr lang="sr-Latn-RS" dirty="0" err="1" smtClean="0"/>
              <a:t>of</a:t>
            </a:r>
            <a:r>
              <a:rPr lang="sr-Latn-RS" dirty="0" smtClean="0"/>
              <a:t> </a:t>
            </a:r>
            <a:r>
              <a:rPr lang="sr-Latn-RS" dirty="0" err="1" smtClean="0"/>
              <a:t>BalkaNet</a:t>
            </a:r>
            <a:r>
              <a:rPr lang="sr-Latn-RS" dirty="0" smtClean="0"/>
              <a:t> (2001-2004)</a:t>
            </a:r>
            <a:r>
              <a:rPr lang="en-GB" dirty="0" smtClean="0"/>
              <a:t> </a:t>
            </a:r>
            <a:endParaRPr lang="sr-Latn-RS" dirty="0" smtClean="0"/>
          </a:p>
          <a:p>
            <a:endParaRPr lang="en-GB" dirty="0"/>
          </a:p>
          <a:p>
            <a:r>
              <a:rPr lang="en-GB" dirty="0" smtClean="0"/>
              <a:t>Further development dependent on volunteer work</a:t>
            </a:r>
          </a:p>
          <a:p>
            <a:endParaRPr lang="en-GB" dirty="0"/>
          </a:p>
          <a:p>
            <a:r>
              <a:rPr lang="en-GB" dirty="0" smtClean="0"/>
              <a:t>New tools built instead of </a:t>
            </a:r>
            <a:r>
              <a:rPr lang="en-GB" dirty="0" err="1" smtClean="0"/>
              <a:t>VisDic</a:t>
            </a:r>
            <a:r>
              <a:rPr lang="en-GB" dirty="0" smtClean="0"/>
              <a:t> *Described in our GWC 2014 paper titled “Developing and Maintaining a WordNet: Procedures and Tools”</a:t>
            </a:r>
          </a:p>
          <a:p>
            <a:endParaRPr lang="en-GB" dirty="0"/>
          </a:p>
          <a:p>
            <a:r>
              <a:rPr lang="en-GB" dirty="0" smtClean="0"/>
              <a:t>Better overall control and accuracy</a:t>
            </a:r>
          </a:p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071" y="6176964"/>
            <a:ext cx="6284258" cy="544512"/>
          </a:xfrm>
        </p:spPr>
        <p:txBody>
          <a:bodyPr/>
          <a:lstStyle/>
          <a:p>
            <a:r>
              <a:rPr lang="en-GB" sz="2000" dirty="0">
                <a:solidFill>
                  <a:srgbClr val="0070C0"/>
                </a:solidFill>
              </a:rPr>
              <a:t>Global WordNet </a:t>
            </a:r>
            <a:r>
              <a:rPr lang="en-GB" sz="2000" dirty="0" smtClean="0">
                <a:solidFill>
                  <a:srgbClr val="0070C0"/>
                </a:solidFill>
              </a:rPr>
              <a:t>Conference</a:t>
            </a:r>
            <a:r>
              <a:rPr lang="en-GB" sz="2000" dirty="0">
                <a:solidFill>
                  <a:srgbClr val="0070C0"/>
                </a:solidFill>
              </a:rPr>
              <a:t> </a:t>
            </a:r>
            <a:r>
              <a:rPr lang="en-GB" sz="2000" dirty="0" smtClean="0">
                <a:solidFill>
                  <a:srgbClr val="0070C0"/>
                </a:solidFill>
              </a:rPr>
              <a:t>2016</a:t>
            </a:r>
            <a:endParaRPr lang="en-GB" sz="2000" dirty="0">
              <a:solidFill>
                <a:srgbClr val="0070C0"/>
              </a:solidFill>
            </a:endParaRPr>
          </a:p>
          <a:p>
            <a:endParaRPr lang="sr-Latn-RS" sz="20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5" r="59759" b="5882"/>
          <a:stretch/>
        </p:blipFill>
        <p:spPr>
          <a:xfrm>
            <a:off x="10632141" y="23813"/>
            <a:ext cx="1559859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89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 err="1" smtClean="0"/>
              <a:t>Serbian</a:t>
            </a:r>
            <a:r>
              <a:rPr lang="sr-Latn-RS" b="1" dirty="0" smtClean="0"/>
              <a:t> </a:t>
            </a:r>
            <a:r>
              <a:rPr lang="sr-Latn-RS" b="1" dirty="0" err="1" smtClean="0"/>
              <a:t>WordNet</a:t>
            </a:r>
            <a:endParaRPr lang="en-GB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071" y="6176964"/>
            <a:ext cx="6284258" cy="544512"/>
          </a:xfrm>
        </p:spPr>
        <p:txBody>
          <a:bodyPr/>
          <a:lstStyle/>
          <a:p>
            <a:r>
              <a:rPr lang="en-GB" sz="2000" dirty="0">
                <a:solidFill>
                  <a:srgbClr val="0070C0"/>
                </a:solidFill>
              </a:rPr>
              <a:t>Global WordNet </a:t>
            </a:r>
            <a:r>
              <a:rPr lang="en-GB" sz="2000" dirty="0" smtClean="0">
                <a:solidFill>
                  <a:srgbClr val="0070C0"/>
                </a:solidFill>
              </a:rPr>
              <a:t>Conference</a:t>
            </a:r>
            <a:r>
              <a:rPr lang="en-GB" sz="2000" dirty="0">
                <a:solidFill>
                  <a:srgbClr val="0070C0"/>
                </a:solidFill>
              </a:rPr>
              <a:t> </a:t>
            </a:r>
            <a:r>
              <a:rPr lang="en-GB" sz="2000" dirty="0" smtClean="0">
                <a:solidFill>
                  <a:srgbClr val="0070C0"/>
                </a:solidFill>
              </a:rPr>
              <a:t>2016</a:t>
            </a:r>
            <a:endParaRPr lang="en-GB" sz="2000" dirty="0">
              <a:solidFill>
                <a:srgbClr val="0070C0"/>
              </a:solidFill>
            </a:endParaRPr>
          </a:p>
          <a:p>
            <a:endParaRPr lang="en-GB" sz="20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5" r="59759" b="5882"/>
          <a:stretch/>
        </p:blipFill>
        <p:spPr>
          <a:xfrm>
            <a:off x="10632141" y="23813"/>
            <a:ext cx="1559859" cy="1524000"/>
          </a:xfrm>
          <a:prstGeom prst="rect">
            <a:avLst/>
          </a:prstGeom>
        </p:spPr>
      </p:pic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2377030"/>
              </p:ext>
            </p:extLst>
          </p:nvPr>
        </p:nvGraphicFramePr>
        <p:xfrm>
          <a:off x="838200" y="1615917"/>
          <a:ext cx="9793941" cy="4350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2979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 err="1" smtClean="0"/>
              <a:t>Serbian</a:t>
            </a:r>
            <a:r>
              <a:rPr lang="sr-Latn-RS" b="1" dirty="0" smtClean="0"/>
              <a:t> </a:t>
            </a:r>
            <a:r>
              <a:rPr lang="sr-Latn-RS" b="1" dirty="0" err="1" smtClean="0"/>
              <a:t>WordNet</a:t>
            </a:r>
            <a:endParaRPr lang="en-GB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Currently around 23 000 </a:t>
            </a:r>
            <a:r>
              <a:rPr lang="en-GB" dirty="0" err="1" smtClean="0"/>
              <a:t>synsets</a:t>
            </a:r>
            <a:endParaRPr lang="en-GB" dirty="0" smtClean="0"/>
          </a:p>
          <a:p>
            <a:endParaRPr lang="en-GB" dirty="0"/>
          </a:p>
          <a:p>
            <a:endParaRPr lang="sr-Latn-RS" dirty="0"/>
          </a:p>
          <a:p>
            <a:r>
              <a:rPr lang="en-GB" dirty="0" smtClean="0"/>
              <a:t>New automation method under construction to allow for faster adding of new </a:t>
            </a:r>
            <a:r>
              <a:rPr lang="en-GB" dirty="0" err="1" smtClean="0"/>
              <a:t>synsets</a:t>
            </a:r>
            <a:r>
              <a:rPr lang="en-GB" dirty="0" smtClean="0"/>
              <a:t> without losing quality and control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071" y="6176964"/>
            <a:ext cx="6284258" cy="544512"/>
          </a:xfrm>
        </p:spPr>
        <p:txBody>
          <a:bodyPr/>
          <a:lstStyle/>
          <a:p>
            <a:r>
              <a:rPr lang="en-GB" sz="2000" dirty="0">
                <a:solidFill>
                  <a:srgbClr val="0070C0"/>
                </a:solidFill>
              </a:rPr>
              <a:t>Global WordNet </a:t>
            </a:r>
            <a:r>
              <a:rPr lang="en-GB" sz="2000" dirty="0" smtClean="0">
                <a:solidFill>
                  <a:srgbClr val="0070C0"/>
                </a:solidFill>
              </a:rPr>
              <a:t>Conference</a:t>
            </a:r>
            <a:r>
              <a:rPr lang="en-GB" sz="2000" dirty="0">
                <a:solidFill>
                  <a:srgbClr val="0070C0"/>
                </a:solidFill>
              </a:rPr>
              <a:t> </a:t>
            </a:r>
            <a:r>
              <a:rPr lang="en-GB" sz="2000" dirty="0" smtClean="0">
                <a:solidFill>
                  <a:srgbClr val="0070C0"/>
                </a:solidFill>
              </a:rPr>
              <a:t>2016</a:t>
            </a:r>
            <a:endParaRPr lang="en-GB" sz="2000" dirty="0">
              <a:solidFill>
                <a:srgbClr val="0070C0"/>
              </a:solidFill>
            </a:endParaRPr>
          </a:p>
          <a:p>
            <a:endParaRPr lang="en-GB" sz="20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5" r="59759" b="5882"/>
          <a:stretch/>
        </p:blipFill>
        <p:spPr>
          <a:xfrm>
            <a:off x="10632141" y="23813"/>
            <a:ext cx="1559859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96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The Process of adding the New </a:t>
            </a:r>
            <a:r>
              <a:rPr lang="en-GB" b="1" dirty="0"/>
              <a:t>Cross-POS </a:t>
            </a:r>
            <a:r>
              <a:rPr lang="en-GB" b="1" dirty="0" smtClean="0"/>
              <a:t>relation</a:t>
            </a:r>
            <a:endParaRPr lang="en-GB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547813"/>
            <a:ext cx="9793941" cy="4629150"/>
          </a:xfrm>
        </p:spPr>
        <p:txBody>
          <a:bodyPr>
            <a:normAutofit lnSpcReduction="10000"/>
          </a:bodyPr>
          <a:lstStyle/>
          <a:p>
            <a:endParaRPr lang="sr-Latn-RS" dirty="0"/>
          </a:p>
          <a:p>
            <a:pPr marL="514350" indent="-514350">
              <a:buAutoNum type="arabicParenR"/>
            </a:pPr>
            <a:r>
              <a:rPr lang="en-GB" dirty="0" smtClean="0"/>
              <a:t>Extract </a:t>
            </a:r>
            <a:r>
              <a:rPr lang="en-GB" dirty="0"/>
              <a:t>Similes (Adjective-Noun constructs) from the Corpus of Contemporary Serbian Language </a:t>
            </a:r>
            <a:r>
              <a:rPr lang="en-GB" dirty="0" smtClean="0"/>
              <a:t>(</a:t>
            </a:r>
            <a:r>
              <a:rPr lang="en-GB" i="1" dirty="0" smtClean="0"/>
              <a:t>5952 extracted)</a:t>
            </a:r>
            <a:endParaRPr lang="en-GB" dirty="0" smtClean="0"/>
          </a:p>
          <a:p>
            <a:pPr marL="514350" indent="-514350">
              <a:buAutoNum type="arabicParenR"/>
            </a:pPr>
            <a:r>
              <a:rPr lang="en-GB" dirty="0" smtClean="0"/>
              <a:t>If adjectives were </a:t>
            </a:r>
            <a:r>
              <a:rPr lang="en-GB" dirty="0"/>
              <a:t>not descriptive</a:t>
            </a:r>
            <a:r>
              <a:rPr lang="en-GB" dirty="0" smtClean="0"/>
              <a:t>, </a:t>
            </a:r>
            <a:r>
              <a:rPr lang="en-GB" dirty="0"/>
              <a:t>nouns were proper names, or </a:t>
            </a:r>
            <a:r>
              <a:rPr lang="en-GB" dirty="0" smtClean="0"/>
              <a:t>acronyms – constructs excluded</a:t>
            </a:r>
            <a:endParaRPr lang="en-GB" dirty="0"/>
          </a:p>
          <a:p>
            <a:pPr marL="514350" indent="-514350">
              <a:buAutoNum type="arabicParenR"/>
            </a:pPr>
            <a:r>
              <a:rPr lang="en-GB" dirty="0" smtClean="0"/>
              <a:t> </a:t>
            </a:r>
            <a:r>
              <a:rPr lang="en-GB" i="1" dirty="0" smtClean="0"/>
              <a:t>1059</a:t>
            </a:r>
            <a:r>
              <a:rPr lang="en-GB" dirty="0" smtClean="0"/>
              <a:t> concordances used </a:t>
            </a:r>
            <a:r>
              <a:rPr lang="en-GB" dirty="0"/>
              <a:t>to automatically determine relevant Adjective-Noun </a:t>
            </a:r>
            <a:r>
              <a:rPr lang="en-GB" dirty="0" smtClean="0"/>
              <a:t>constructs</a:t>
            </a:r>
          </a:p>
          <a:p>
            <a:pPr marL="514350" indent="-514350">
              <a:buAutoNum type="arabicParenR"/>
            </a:pPr>
            <a:r>
              <a:rPr lang="en-GB" dirty="0" smtClean="0"/>
              <a:t> </a:t>
            </a:r>
            <a:r>
              <a:rPr lang="en-GB" dirty="0"/>
              <a:t>A</a:t>
            </a:r>
            <a:r>
              <a:rPr lang="en-GB" dirty="0" smtClean="0"/>
              <a:t>ccording </a:t>
            </a:r>
            <a:r>
              <a:rPr lang="en-GB" dirty="0"/>
              <a:t>to the </a:t>
            </a:r>
            <a:r>
              <a:rPr lang="en-GB" dirty="0" smtClean="0"/>
              <a:t>algorithm </a:t>
            </a:r>
            <a:r>
              <a:rPr lang="en-GB" dirty="0"/>
              <a:t>which allows for adding new relations </a:t>
            </a:r>
            <a:r>
              <a:rPr lang="en-GB" i="1" dirty="0" err="1"/>
              <a:t>specificOf</a:t>
            </a:r>
            <a:r>
              <a:rPr lang="en-GB" i="1" dirty="0"/>
              <a:t> /</a:t>
            </a:r>
            <a:r>
              <a:rPr lang="en-GB" i="1" dirty="0" err="1"/>
              <a:t>specifiedBy</a:t>
            </a:r>
            <a:r>
              <a:rPr lang="en-GB" dirty="0"/>
              <a:t> to </a:t>
            </a:r>
            <a:r>
              <a:rPr lang="en-GB" dirty="0" smtClean="0"/>
              <a:t>WN</a:t>
            </a:r>
            <a:r>
              <a:rPr lang="en-GB" dirty="0"/>
              <a:t> </a:t>
            </a:r>
            <a:r>
              <a:rPr lang="en-GB" dirty="0" smtClean="0"/>
              <a:t>between Adjectives </a:t>
            </a:r>
            <a:r>
              <a:rPr lang="en-GB" dirty="0"/>
              <a:t>and Nouns with semantic relations pertinent to the Simile rhetorical </a:t>
            </a:r>
            <a:r>
              <a:rPr lang="en-GB" dirty="0" smtClean="0"/>
              <a:t>figure, candidates for expansion.</a:t>
            </a:r>
            <a:endParaRPr lang="en-GB" dirty="0"/>
          </a:p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071" y="6176964"/>
            <a:ext cx="6284258" cy="544512"/>
          </a:xfrm>
        </p:spPr>
        <p:txBody>
          <a:bodyPr/>
          <a:lstStyle/>
          <a:p>
            <a:r>
              <a:rPr lang="en-GB" sz="2000" dirty="0">
                <a:solidFill>
                  <a:srgbClr val="0070C0"/>
                </a:solidFill>
              </a:rPr>
              <a:t>Global WordNet </a:t>
            </a:r>
            <a:r>
              <a:rPr lang="en-GB" sz="2000" dirty="0" smtClean="0">
                <a:solidFill>
                  <a:srgbClr val="0070C0"/>
                </a:solidFill>
              </a:rPr>
              <a:t>Conference</a:t>
            </a:r>
            <a:r>
              <a:rPr lang="en-GB" sz="2000" dirty="0">
                <a:solidFill>
                  <a:srgbClr val="0070C0"/>
                </a:solidFill>
              </a:rPr>
              <a:t> </a:t>
            </a:r>
            <a:r>
              <a:rPr lang="en-GB" sz="2000" dirty="0" smtClean="0">
                <a:solidFill>
                  <a:srgbClr val="0070C0"/>
                </a:solidFill>
              </a:rPr>
              <a:t>2016</a:t>
            </a:r>
            <a:endParaRPr lang="en-GB" sz="2000" dirty="0">
              <a:solidFill>
                <a:srgbClr val="0070C0"/>
              </a:solidFill>
            </a:endParaRPr>
          </a:p>
          <a:p>
            <a:endParaRPr lang="en-GB" sz="20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5" r="59759" b="5882"/>
          <a:stretch/>
        </p:blipFill>
        <p:spPr>
          <a:xfrm>
            <a:off x="10632141" y="23813"/>
            <a:ext cx="1559859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29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19548</TotalTime>
  <Words>1231</Words>
  <Application>Microsoft Office PowerPoint</Application>
  <PresentationFormat>Widescreen</PresentationFormat>
  <Paragraphs>259</Paragraphs>
  <Slides>23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A Language-independent Model for  Introducing a New Semantic Relation Between Adjectives and Nouns in a WordNet </vt:lpstr>
      <vt:lpstr>Overview</vt:lpstr>
      <vt:lpstr>Motivation</vt:lpstr>
      <vt:lpstr>Motivation</vt:lpstr>
      <vt:lpstr>Semantic relations in WN</vt:lpstr>
      <vt:lpstr>Serbian WordNet </vt:lpstr>
      <vt:lpstr>Serbian WordNet</vt:lpstr>
      <vt:lpstr>Serbian WordNet</vt:lpstr>
      <vt:lpstr>The Process of adding the New Cross-POS relation</vt:lpstr>
      <vt:lpstr>PowerPoint Presentation</vt:lpstr>
      <vt:lpstr>Results</vt:lpstr>
      <vt:lpstr>Evaluation</vt:lpstr>
      <vt:lpstr>Distribution of questions and participants per form </vt:lpstr>
      <vt:lpstr>Crowdsourcing project</vt:lpstr>
      <vt:lpstr>Inter-annotator agreement</vt:lpstr>
      <vt:lpstr>Inter-annotator agreement</vt:lpstr>
      <vt:lpstr>Inter-annotator agreement</vt:lpstr>
      <vt:lpstr>Inter-annotator agreement</vt:lpstr>
      <vt:lpstr>Percentage of pairs obtained via algorithm/survey</vt:lpstr>
      <vt:lpstr>Manually/ automatically selected pairs with different  frequency thresholds </vt:lpstr>
      <vt:lpstr>Adj-N constructs as evaluated by online participants</vt:lpstr>
      <vt:lpstr>Future work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Jelena Mitrović</dc:creator>
  <cp:lastModifiedBy>Jelena Mitrović</cp:lastModifiedBy>
  <cp:revision>398</cp:revision>
  <dcterms:created xsi:type="dcterms:W3CDTF">2015-10-07T11:54:18Z</dcterms:created>
  <dcterms:modified xsi:type="dcterms:W3CDTF">2016-02-03T09:17:25Z</dcterms:modified>
</cp:coreProperties>
</file>